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70" r:id="rId15"/>
    <p:sldId id="271"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61178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hyperlink" Target="http://hdl.handle.net/10125/44705"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txBody>
          <a:bodyPr/>
          <a:lstStyle/>
          <a:p>
            <a:endParaRPr lang="en-IN" dirty="0"/>
          </a:p>
        </p:txBody>
      </p:sp>
      <p:sp>
        <p:nvSpPr>
          <p:cNvPr id="6" name="Text 2"/>
          <p:cNvSpPr/>
          <p:nvPr/>
        </p:nvSpPr>
        <p:spPr>
          <a:xfrm>
            <a:off x="5648682" y="1101328"/>
            <a:ext cx="3332917" cy="416481"/>
          </a:xfrm>
          <a:prstGeom prst="rect">
            <a:avLst/>
          </a:prstGeom>
          <a:noFill/>
          <a:ln/>
        </p:spPr>
        <p:txBody>
          <a:bodyPr wrap="none" rtlCol="0" anchor="t"/>
          <a:lstStyle/>
          <a:p>
            <a:pPr marL="0" indent="0" algn="ctr">
              <a:lnSpc>
                <a:spcPts val="3281"/>
              </a:lnSpc>
              <a:buNone/>
            </a:pPr>
            <a:r>
              <a:rPr lang="en-US" sz="2624" b="1" dirty="0">
                <a:solidFill>
                  <a:srgbClr val="F2F0F4"/>
                </a:solidFill>
                <a:latin typeface="Montserrat" pitchFamily="34" charset="0"/>
                <a:ea typeface="Montserrat" pitchFamily="34" charset="-122"/>
                <a:cs typeface="Montserrat" pitchFamily="34" charset="-120"/>
              </a:rPr>
              <a:t>CAPSTONE PROJECT</a:t>
            </a:r>
            <a:endParaRPr lang="en-US" sz="2624" dirty="0"/>
          </a:p>
        </p:txBody>
      </p:sp>
      <p:sp>
        <p:nvSpPr>
          <p:cNvPr id="7" name="Text 3"/>
          <p:cNvSpPr/>
          <p:nvPr/>
        </p:nvSpPr>
        <p:spPr>
          <a:xfrm>
            <a:off x="2037993" y="1767721"/>
            <a:ext cx="10554414" cy="355402"/>
          </a:xfrm>
          <a:prstGeom prst="rect">
            <a:avLst/>
          </a:prstGeom>
          <a:noFill/>
          <a:ln/>
        </p:spPr>
        <p:txBody>
          <a:bodyPr wrap="none" rtlCol="0" anchor="t"/>
          <a:lstStyle/>
          <a:p>
            <a:pPr marL="0" indent="0" algn="ctr">
              <a:lnSpc>
                <a:spcPts val="2799"/>
              </a:lnSpc>
              <a:buNone/>
            </a:pPr>
            <a:r>
              <a:rPr lang="en-US" sz="1750" dirty="0">
                <a:solidFill>
                  <a:srgbClr val="DCD7E5"/>
                </a:solidFill>
                <a:latin typeface="Heebo" pitchFamily="34" charset="0"/>
                <a:ea typeface="Heebo" pitchFamily="34" charset="-122"/>
                <a:cs typeface="Heebo" pitchFamily="34" charset="-120"/>
              </a:rPr>
              <a:t>ON</a:t>
            </a:r>
            <a:endParaRPr lang="en-US" sz="1750" dirty="0"/>
          </a:p>
        </p:txBody>
      </p:sp>
      <p:sp>
        <p:nvSpPr>
          <p:cNvPr id="8" name="Text 4"/>
          <p:cNvSpPr/>
          <p:nvPr/>
        </p:nvSpPr>
        <p:spPr>
          <a:xfrm>
            <a:off x="4490442" y="2456378"/>
            <a:ext cx="5649516" cy="347186"/>
          </a:xfrm>
          <a:prstGeom prst="rect">
            <a:avLst/>
          </a:prstGeom>
          <a:noFill/>
          <a:ln/>
        </p:spPr>
        <p:txBody>
          <a:bodyPr wrap="none" rtlCol="0" anchor="t"/>
          <a:lstStyle/>
          <a:p>
            <a:pPr marL="0" indent="0" algn="ctr">
              <a:lnSpc>
                <a:spcPts val="2734"/>
              </a:lnSpc>
              <a:buNone/>
            </a:pPr>
            <a:r>
              <a:rPr lang="en-US" sz="2187" b="1" dirty="0">
                <a:solidFill>
                  <a:srgbClr val="F2F0F4"/>
                </a:solidFill>
                <a:latin typeface="Montserrat" pitchFamily="34" charset="0"/>
                <a:ea typeface="Montserrat" pitchFamily="34" charset="-122"/>
                <a:cs typeface="Montserrat" pitchFamily="34" charset="-120"/>
              </a:rPr>
              <a:t>Conversation Bots: Chat Bots</a:t>
            </a:r>
            <a:endParaRPr lang="en-US" sz="2187" dirty="0"/>
          </a:p>
        </p:txBody>
      </p:sp>
      <p:sp>
        <p:nvSpPr>
          <p:cNvPr id="9" name="Text 5"/>
          <p:cNvSpPr/>
          <p:nvPr/>
        </p:nvSpPr>
        <p:spPr>
          <a:xfrm>
            <a:off x="5926455" y="3136821"/>
            <a:ext cx="2777490" cy="347186"/>
          </a:xfrm>
          <a:prstGeom prst="rect">
            <a:avLst/>
          </a:prstGeom>
          <a:noFill/>
          <a:ln/>
        </p:spPr>
        <p:txBody>
          <a:bodyPr wrap="none" rtlCol="0" anchor="t"/>
          <a:lstStyle/>
          <a:p>
            <a:pPr marL="0" indent="0" algn="ctr">
              <a:lnSpc>
                <a:spcPts val="2734"/>
              </a:lnSpc>
              <a:buNone/>
            </a:pPr>
            <a:r>
              <a:rPr lang="en-US" sz="2187" b="1" dirty="0">
                <a:solidFill>
                  <a:srgbClr val="F2F0F4"/>
                </a:solidFill>
                <a:latin typeface="Montserrat" pitchFamily="34" charset="0"/>
                <a:ea typeface="Montserrat" pitchFamily="34" charset="-122"/>
                <a:cs typeface="Montserrat" pitchFamily="34" charset="-120"/>
              </a:rPr>
              <a:t>in Python</a:t>
            </a:r>
            <a:endParaRPr lang="en-US" sz="2187" dirty="0"/>
          </a:p>
        </p:txBody>
      </p:sp>
      <p:sp>
        <p:nvSpPr>
          <p:cNvPr id="10" name="Text 6"/>
          <p:cNvSpPr/>
          <p:nvPr/>
        </p:nvSpPr>
        <p:spPr>
          <a:xfrm>
            <a:off x="2037993" y="3817263"/>
            <a:ext cx="10554414" cy="284321"/>
          </a:xfrm>
          <a:prstGeom prst="rect">
            <a:avLst/>
          </a:prstGeom>
          <a:noFill/>
          <a:ln/>
        </p:spPr>
        <p:txBody>
          <a:bodyPr wrap="none" rtlCol="0" anchor="t"/>
          <a:lstStyle/>
          <a:p>
            <a:pPr marL="0" indent="0" algn="ctr">
              <a:lnSpc>
                <a:spcPts val="2239"/>
              </a:lnSpc>
              <a:buNone/>
            </a:pPr>
            <a:r>
              <a:rPr lang="en-US" sz="1400" b="1" dirty="0">
                <a:solidFill>
                  <a:srgbClr val="DCD7E5"/>
                </a:solidFill>
                <a:latin typeface="Heebo" pitchFamily="34" charset="0"/>
                <a:ea typeface="Heebo" pitchFamily="34" charset="-122"/>
                <a:cs typeface="Heebo" pitchFamily="34" charset="-120"/>
              </a:rPr>
              <a:t>by</a:t>
            </a:r>
            <a:endParaRPr lang="en-US" sz="1400" dirty="0"/>
          </a:p>
        </p:txBody>
      </p:sp>
      <p:sp>
        <p:nvSpPr>
          <p:cNvPr id="11" name="Text 7"/>
          <p:cNvSpPr/>
          <p:nvPr/>
        </p:nvSpPr>
        <p:spPr>
          <a:xfrm>
            <a:off x="2037993" y="4351496"/>
            <a:ext cx="10554414" cy="355402"/>
          </a:xfrm>
          <a:prstGeom prst="rect">
            <a:avLst/>
          </a:prstGeom>
          <a:noFill/>
          <a:ln/>
        </p:spPr>
        <p:txBody>
          <a:bodyPr wrap="none" rtlCol="0" anchor="t"/>
          <a:lstStyle/>
          <a:p>
            <a:pPr marL="0" indent="0" algn="ctr">
              <a:lnSpc>
                <a:spcPts val="2799"/>
              </a:lnSpc>
              <a:buNone/>
            </a:pPr>
            <a:r>
              <a:rPr lang="en-US" sz="1750" dirty="0">
                <a:solidFill>
                  <a:srgbClr val="DCD7E5"/>
                </a:solidFill>
                <a:latin typeface="Heebo" pitchFamily="34" charset="0"/>
                <a:ea typeface="Heebo" pitchFamily="34" charset="-122"/>
                <a:cs typeface="Heebo" pitchFamily="34" charset="-120"/>
              </a:rPr>
              <a:t>SHAIK YUNUS AMZAD - 192110736</a:t>
            </a:r>
            <a:endParaRPr lang="en-US" sz="1750" dirty="0"/>
          </a:p>
        </p:txBody>
      </p:sp>
      <p:sp>
        <p:nvSpPr>
          <p:cNvPr id="12" name="Text 8"/>
          <p:cNvSpPr/>
          <p:nvPr/>
        </p:nvSpPr>
        <p:spPr>
          <a:xfrm>
            <a:off x="2037993" y="4956810"/>
            <a:ext cx="10554414" cy="355402"/>
          </a:xfrm>
          <a:prstGeom prst="rect">
            <a:avLst/>
          </a:prstGeom>
          <a:noFill/>
          <a:ln/>
        </p:spPr>
        <p:txBody>
          <a:bodyPr wrap="none" rtlCol="0" anchor="t"/>
          <a:lstStyle/>
          <a:p>
            <a:pPr marL="0" indent="0" algn="ctr">
              <a:lnSpc>
                <a:spcPts val="2799"/>
              </a:lnSpc>
              <a:buNone/>
            </a:pPr>
            <a:endParaRPr lang="en-US" sz="1750" dirty="0"/>
          </a:p>
        </p:txBody>
      </p:sp>
      <p:sp>
        <p:nvSpPr>
          <p:cNvPr id="13" name="Text 9"/>
          <p:cNvSpPr/>
          <p:nvPr/>
        </p:nvSpPr>
        <p:spPr>
          <a:xfrm>
            <a:off x="2037993" y="4956809"/>
            <a:ext cx="10554414" cy="960717"/>
          </a:xfrm>
          <a:prstGeom prst="rect">
            <a:avLst/>
          </a:prstGeom>
          <a:noFill/>
          <a:ln/>
        </p:spPr>
        <p:txBody>
          <a:bodyPr wrap="none" rtlCol="0" anchor="t"/>
          <a:lstStyle/>
          <a:p>
            <a:pPr algn="ctr">
              <a:lnSpc>
                <a:spcPts val="2799"/>
              </a:lnSpc>
            </a:pPr>
            <a:r>
              <a:rPr lang="en-US" sz="1750" dirty="0">
                <a:solidFill>
                  <a:srgbClr val="DCD7E5"/>
                </a:solidFill>
                <a:latin typeface="Heebo" pitchFamily="34" charset="0"/>
                <a:ea typeface="Heebo" pitchFamily="34" charset="-122"/>
                <a:cs typeface="Heebo" pitchFamily="34" charset="-120"/>
              </a:rPr>
              <a:t>A.VENKATA NIKH - 192225108IL</a:t>
            </a:r>
            <a:endParaRPr lang="en-US" sz="1750" dirty="0"/>
          </a:p>
        </p:txBody>
      </p:sp>
      <p:sp>
        <p:nvSpPr>
          <p:cNvPr id="14" name="Text 10"/>
          <p:cNvSpPr/>
          <p:nvPr/>
        </p:nvSpPr>
        <p:spPr>
          <a:xfrm>
            <a:off x="2037993" y="6167438"/>
            <a:ext cx="10554414" cy="355402"/>
          </a:xfrm>
          <a:prstGeom prst="rect">
            <a:avLst/>
          </a:prstGeom>
          <a:noFill/>
          <a:ln/>
        </p:spPr>
        <p:txBody>
          <a:bodyPr wrap="none" rtlCol="0" anchor="t"/>
          <a:lstStyle/>
          <a:p>
            <a:pPr marL="0" indent="0" algn="ctr">
              <a:lnSpc>
                <a:spcPts val="2799"/>
              </a:lnSpc>
              <a:buNone/>
            </a:pPr>
            <a:r>
              <a:rPr lang="en-US" sz="1750" dirty="0">
                <a:solidFill>
                  <a:srgbClr val="DCD7E5"/>
                </a:solidFill>
                <a:latin typeface="Heebo" pitchFamily="34" charset="0"/>
                <a:ea typeface="Heebo" pitchFamily="34" charset="-122"/>
                <a:cs typeface="Heebo" pitchFamily="34" charset="-120"/>
              </a:rPr>
              <a:t>                                                                                                                                                        Guided by:</a:t>
            </a:r>
            <a:endParaRPr lang="en-US" sz="1750" dirty="0"/>
          </a:p>
        </p:txBody>
      </p:sp>
      <p:sp>
        <p:nvSpPr>
          <p:cNvPr id="15" name="Text 11"/>
          <p:cNvSpPr/>
          <p:nvPr/>
        </p:nvSpPr>
        <p:spPr>
          <a:xfrm>
            <a:off x="2037993" y="6772751"/>
            <a:ext cx="10554414" cy="355402"/>
          </a:xfrm>
          <a:prstGeom prst="rect">
            <a:avLst/>
          </a:prstGeom>
          <a:noFill/>
          <a:ln/>
        </p:spPr>
        <p:txBody>
          <a:bodyPr wrap="none" rtlCol="0" anchor="t"/>
          <a:lstStyle/>
          <a:p>
            <a:pPr marL="0" indent="0" algn="ctr">
              <a:lnSpc>
                <a:spcPts val="2799"/>
              </a:lnSpc>
              <a:buNone/>
            </a:pPr>
            <a:r>
              <a:rPr lang="en-US" sz="1750" dirty="0">
                <a:solidFill>
                  <a:srgbClr val="DCD7E5"/>
                </a:solidFill>
                <a:latin typeface="Heebo" pitchFamily="34" charset="0"/>
                <a:ea typeface="Heebo" pitchFamily="34" charset="-122"/>
                <a:cs typeface="Heebo" pitchFamily="34" charset="-120"/>
              </a:rPr>
              <a:t>                                                                                                                                                       Dr. K. VIJAYA BHASKAR</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927747"/>
            <a:ext cx="2777490" cy="347186"/>
          </a:xfrm>
          <a:prstGeom prst="rect">
            <a:avLst/>
          </a:prstGeom>
          <a:noFill/>
          <a:ln/>
        </p:spPr>
        <p:txBody>
          <a:bodyPr wrap="none" rtlCol="0" anchor="t"/>
          <a:lstStyle/>
          <a:p>
            <a:pPr marL="0" indent="0">
              <a:lnSpc>
                <a:spcPts val="2734"/>
              </a:lnSpc>
              <a:buNone/>
            </a:pPr>
            <a:r>
              <a:rPr lang="en-US" sz="2187" b="1" dirty="0">
                <a:solidFill>
                  <a:srgbClr val="F2F0F4"/>
                </a:solidFill>
                <a:latin typeface="Montserrat" pitchFamily="34" charset="0"/>
                <a:ea typeface="Montserrat" pitchFamily="34" charset="-122"/>
                <a:cs typeface="Montserrat" pitchFamily="34" charset="-120"/>
              </a:rPr>
              <a:t>Result:</a:t>
            </a:r>
            <a:endParaRPr lang="en-US" sz="2187" dirty="0"/>
          </a:p>
        </p:txBody>
      </p:sp>
      <p:sp>
        <p:nvSpPr>
          <p:cNvPr id="6" name="Text 2"/>
          <p:cNvSpPr/>
          <p:nvPr/>
        </p:nvSpPr>
        <p:spPr>
          <a:xfrm>
            <a:off x="833199" y="3524845"/>
            <a:ext cx="7477601"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analysis of the data collected during the study revealed several key findings. The proposed system demonstrated significant improvements in accuracy and efficiency compared to existing methods. The results indicate that the new architecture is a viable and effective solution for the problem at hand.</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907494"/>
            <a:ext cx="2777490" cy="347186"/>
          </a:xfrm>
          <a:prstGeom prst="rect">
            <a:avLst/>
          </a:prstGeom>
          <a:noFill/>
          <a:ln/>
        </p:spPr>
        <p:txBody>
          <a:bodyPr wrap="none" rtlCol="0" anchor="t"/>
          <a:lstStyle/>
          <a:p>
            <a:pPr marL="0" indent="0">
              <a:lnSpc>
                <a:spcPts val="2734"/>
              </a:lnSpc>
              <a:buNone/>
            </a:pPr>
            <a:r>
              <a:rPr lang="en-US" sz="2187" b="1" dirty="0">
                <a:solidFill>
                  <a:srgbClr val="F2F0F4"/>
                </a:solidFill>
                <a:latin typeface="Montserrat" pitchFamily="34" charset="0"/>
                <a:ea typeface="Montserrat" pitchFamily="34" charset="-122"/>
                <a:cs typeface="Montserrat" pitchFamily="34" charset="-120"/>
              </a:rPr>
              <a:t>Conclusion:</a:t>
            </a:r>
            <a:endParaRPr lang="en-US" sz="2187" dirty="0"/>
          </a:p>
        </p:txBody>
      </p:sp>
      <p:pic>
        <p:nvPicPr>
          <p:cNvPr id="5" name="Image 1" descr="preencoded.png"/>
          <p:cNvPicPr>
            <a:picLocks noChangeAspect="1"/>
          </p:cNvPicPr>
          <p:nvPr/>
        </p:nvPicPr>
        <p:blipFill>
          <a:blip r:embed="rId4"/>
          <a:stretch>
            <a:fillRect/>
          </a:stretch>
        </p:blipFill>
        <p:spPr>
          <a:xfrm>
            <a:off x="3805833" y="1699022"/>
            <a:ext cx="1741408" cy="1280160"/>
          </a:xfrm>
          <a:prstGeom prst="rect">
            <a:avLst/>
          </a:prstGeom>
        </p:spPr>
      </p:pic>
      <p:sp>
        <p:nvSpPr>
          <p:cNvPr id="6" name="Text 2"/>
          <p:cNvSpPr/>
          <p:nvPr/>
        </p:nvSpPr>
        <p:spPr>
          <a:xfrm>
            <a:off x="4626293" y="2275523"/>
            <a:ext cx="100251" cy="444341"/>
          </a:xfrm>
          <a:prstGeom prst="rect">
            <a:avLst/>
          </a:prstGeom>
          <a:noFill/>
          <a:ln/>
        </p:spPr>
        <p:txBody>
          <a:bodyPr wrap="none" rtlCol="0" anchor="t"/>
          <a:lstStyle/>
          <a:p>
            <a:pPr marL="0" indent="0" algn="ctr">
              <a:lnSpc>
                <a:spcPts val="3499"/>
              </a:lnSpc>
              <a:buNone/>
            </a:pPr>
            <a:r>
              <a:rPr lang="en-US" sz="2187" dirty="0">
                <a:solidFill>
                  <a:srgbClr val="DCD7E5"/>
                </a:solidFill>
                <a:latin typeface="Montserrat" pitchFamily="34" charset="0"/>
                <a:ea typeface="Montserrat" pitchFamily="34" charset="-122"/>
                <a:cs typeface="Montserrat" pitchFamily="34" charset="-120"/>
              </a:rPr>
              <a:t>1</a:t>
            </a:r>
            <a:endParaRPr lang="en-US" sz="2187" dirty="0"/>
          </a:p>
        </p:txBody>
      </p:sp>
      <p:sp>
        <p:nvSpPr>
          <p:cNvPr id="7" name="Text 3"/>
          <p:cNvSpPr/>
          <p:nvPr/>
        </p:nvSpPr>
        <p:spPr>
          <a:xfrm>
            <a:off x="5769412" y="1921193"/>
            <a:ext cx="2193012"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Comprehensive</a:t>
            </a:r>
            <a:endParaRPr lang="en-US" sz="2187" dirty="0"/>
          </a:p>
        </p:txBody>
      </p:sp>
      <p:sp>
        <p:nvSpPr>
          <p:cNvPr id="8" name="Text 4"/>
          <p:cNvSpPr/>
          <p:nvPr/>
        </p:nvSpPr>
        <p:spPr>
          <a:xfrm>
            <a:off x="5769412" y="2401610"/>
            <a:ext cx="2193012" cy="355402"/>
          </a:xfrm>
          <a:prstGeom prst="rect">
            <a:avLst/>
          </a:prstGeom>
          <a:noFill/>
          <a:ln/>
        </p:spPr>
        <p:txBody>
          <a:bodyPr wrap="non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Integrated all aspects</a:t>
            </a:r>
            <a:endParaRPr lang="en-US" sz="1750" dirty="0"/>
          </a:p>
        </p:txBody>
      </p:sp>
      <p:sp>
        <p:nvSpPr>
          <p:cNvPr id="9" name="Shape 5"/>
          <p:cNvSpPr/>
          <p:nvPr/>
        </p:nvSpPr>
        <p:spPr>
          <a:xfrm>
            <a:off x="5602724" y="2981236"/>
            <a:ext cx="6934200" cy="22205"/>
          </a:xfrm>
          <a:prstGeom prst="roundRect">
            <a:avLst>
              <a:gd name="adj" fmla="val 450302"/>
            </a:avLst>
          </a:prstGeom>
          <a:solidFill>
            <a:srgbClr val="552C86"/>
          </a:solidFill>
          <a:ln/>
        </p:spPr>
      </p:sp>
      <p:pic>
        <p:nvPicPr>
          <p:cNvPr id="10" name="Image 2" descr="preencoded.png"/>
          <p:cNvPicPr>
            <a:picLocks noChangeAspect="1"/>
          </p:cNvPicPr>
          <p:nvPr/>
        </p:nvPicPr>
        <p:blipFill>
          <a:blip r:embed="rId5"/>
          <a:stretch>
            <a:fillRect/>
          </a:stretch>
        </p:blipFill>
        <p:spPr>
          <a:xfrm>
            <a:off x="2935010" y="3034665"/>
            <a:ext cx="3482935" cy="1280160"/>
          </a:xfrm>
          <a:prstGeom prst="rect">
            <a:avLst/>
          </a:prstGeom>
        </p:spPr>
      </p:pic>
      <p:sp>
        <p:nvSpPr>
          <p:cNvPr id="11" name="Text 6"/>
          <p:cNvSpPr/>
          <p:nvPr/>
        </p:nvSpPr>
        <p:spPr>
          <a:xfrm>
            <a:off x="4597598" y="3452574"/>
            <a:ext cx="157758" cy="444341"/>
          </a:xfrm>
          <a:prstGeom prst="rect">
            <a:avLst/>
          </a:prstGeom>
          <a:noFill/>
          <a:ln/>
        </p:spPr>
        <p:txBody>
          <a:bodyPr wrap="none" rtlCol="0" anchor="t"/>
          <a:lstStyle/>
          <a:p>
            <a:pPr marL="0" indent="0" algn="ctr">
              <a:lnSpc>
                <a:spcPts val="3499"/>
              </a:lnSpc>
              <a:buNone/>
            </a:pPr>
            <a:r>
              <a:rPr lang="en-US" sz="2187" dirty="0">
                <a:solidFill>
                  <a:srgbClr val="DCD7E5"/>
                </a:solidFill>
                <a:latin typeface="Montserrat" pitchFamily="34" charset="0"/>
                <a:ea typeface="Montserrat" pitchFamily="34" charset="-122"/>
                <a:cs typeface="Montserrat" pitchFamily="34" charset="-120"/>
              </a:rPr>
              <a:t>2</a:t>
            </a:r>
            <a:endParaRPr lang="en-US" sz="2187" dirty="0"/>
          </a:p>
        </p:txBody>
      </p:sp>
      <p:sp>
        <p:nvSpPr>
          <p:cNvPr id="12" name="Text 7"/>
          <p:cNvSpPr/>
          <p:nvPr/>
        </p:nvSpPr>
        <p:spPr>
          <a:xfrm>
            <a:off x="6640116" y="3256836"/>
            <a:ext cx="2251115"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Effective</a:t>
            </a:r>
            <a:endParaRPr lang="en-US" sz="2187" dirty="0"/>
          </a:p>
        </p:txBody>
      </p:sp>
      <p:sp>
        <p:nvSpPr>
          <p:cNvPr id="13" name="Text 8"/>
          <p:cNvSpPr/>
          <p:nvPr/>
        </p:nvSpPr>
        <p:spPr>
          <a:xfrm>
            <a:off x="6640116" y="3737253"/>
            <a:ext cx="2251115" cy="355402"/>
          </a:xfrm>
          <a:prstGeom prst="rect">
            <a:avLst/>
          </a:prstGeom>
          <a:noFill/>
          <a:ln/>
        </p:spPr>
        <p:txBody>
          <a:bodyPr wrap="non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Achieved desired goals</a:t>
            </a:r>
            <a:endParaRPr lang="en-US" sz="1750" dirty="0"/>
          </a:p>
        </p:txBody>
      </p:sp>
      <p:sp>
        <p:nvSpPr>
          <p:cNvPr id="14" name="Shape 9"/>
          <p:cNvSpPr/>
          <p:nvPr/>
        </p:nvSpPr>
        <p:spPr>
          <a:xfrm>
            <a:off x="6473428" y="4316879"/>
            <a:ext cx="6063496" cy="22205"/>
          </a:xfrm>
          <a:prstGeom prst="roundRect">
            <a:avLst>
              <a:gd name="adj" fmla="val 450302"/>
            </a:avLst>
          </a:prstGeom>
          <a:solidFill>
            <a:srgbClr val="552C86"/>
          </a:solidFill>
          <a:ln/>
        </p:spPr>
      </p:sp>
      <p:pic>
        <p:nvPicPr>
          <p:cNvPr id="15" name="Image 3" descr="preencoded.png"/>
          <p:cNvPicPr>
            <a:picLocks noChangeAspect="1"/>
          </p:cNvPicPr>
          <p:nvPr/>
        </p:nvPicPr>
        <p:blipFill>
          <a:blip r:embed="rId6"/>
          <a:stretch>
            <a:fillRect/>
          </a:stretch>
        </p:blipFill>
        <p:spPr>
          <a:xfrm>
            <a:off x="2064306" y="4370308"/>
            <a:ext cx="5224343" cy="1280160"/>
          </a:xfrm>
          <a:prstGeom prst="rect">
            <a:avLst/>
          </a:prstGeom>
        </p:spPr>
      </p:pic>
      <p:sp>
        <p:nvSpPr>
          <p:cNvPr id="16" name="Text 10"/>
          <p:cNvSpPr/>
          <p:nvPr/>
        </p:nvSpPr>
        <p:spPr>
          <a:xfrm>
            <a:off x="4598075" y="4788218"/>
            <a:ext cx="156686" cy="444341"/>
          </a:xfrm>
          <a:prstGeom prst="rect">
            <a:avLst/>
          </a:prstGeom>
          <a:noFill/>
          <a:ln/>
        </p:spPr>
        <p:txBody>
          <a:bodyPr wrap="none" rtlCol="0" anchor="t"/>
          <a:lstStyle/>
          <a:p>
            <a:pPr marL="0" indent="0" algn="ctr">
              <a:lnSpc>
                <a:spcPts val="3499"/>
              </a:lnSpc>
              <a:buNone/>
            </a:pPr>
            <a:r>
              <a:rPr lang="en-US" sz="2187" dirty="0">
                <a:solidFill>
                  <a:srgbClr val="DCD7E5"/>
                </a:solidFill>
                <a:latin typeface="Montserrat" pitchFamily="34" charset="0"/>
                <a:ea typeface="Montserrat" pitchFamily="34" charset="-122"/>
                <a:cs typeface="Montserrat" pitchFamily="34" charset="-120"/>
              </a:rPr>
              <a:t>3</a:t>
            </a:r>
            <a:endParaRPr lang="en-US" sz="2187" dirty="0"/>
          </a:p>
        </p:txBody>
      </p:sp>
      <p:sp>
        <p:nvSpPr>
          <p:cNvPr id="17" name="Text 11"/>
          <p:cNvSpPr/>
          <p:nvPr/>
        </p:nvSpPr>
        <p:spPr>
          <a:xfrm>
            <a:off x="7510820" y="4592479"/>
            <a:ext cx="2666762"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Insightful</a:t>
            </a:r>
            <a:endParaRPr lang="en-US" sz="2187" dirty="0"/>
          </a:p>
        </p:txBody>
      </p:sp>
      <p:sp>
        <p:nvSpPr>
          <p:cNvPr id="18" name="Text 12"/>
          <p:cNvSpPr/>
          <p:nvPr/>
        </p:nvSpPr>
        <p:spPr>
          <a:xfrm>
            <a:off x="7510820" y="5072896"/>
            <a:ext cx="2666762" cy="355402"/>
          </a:xfrm>
          <a:prstGeom prst="rect">
            <a:avLst/>
          </a:prstGeom>
          <a:noFill/>
          <a:ln/>
        </p:spPr>
        <p:txBody>
          <a:bodyPr wrap="non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Provided valuable learnings</a:t>
            </a:r>
            <a:endParaRPr lang="en-US" sz="1750" dirty="0"/>
          </a:p>
        </p:txBody>
      </p:sp>
      <p:sp>
        <p:nvSpPr>
          <p:cNvPr id="19" name="Text 13"/>
          <p:cNvSpPr/>
          <p:nvPr/>
        </p:nvSpPr>
        <p:spPr>
          <a:xfrm>
            <a:off x="2037993" y="5900380"/>
            <a:ext cx="10554414"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In conclusion, the proposed system offers a comprehensive and effective solution that provides valuable insights. By integrating all the key aspects, the system has successfully achieved the desired goals and outcomes. The rigorous analysis and thoughtful design have led to insightful learnings that can guide future developments in this domain.</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1698903"/>
            <a:ext cx="2777490" cy="347186"/>
          </a:xfrm>
          <a:prstGeom prst="rect">
            <a:avLst/>
          </a:prstGeom>
          <a:noFill/>
          <a:ln/>
        </p:spPr>
        <p:txBody>
          <a:bodyPr wrap="none" rtlCol="0" anchor="t"/>
          <a:lstStyle/>
          <a:p>
            <a:pPr marL="0" indent="0">
              <a:lnSpc>
                <a:spcPts val="2734"/>
              </a:lnSpc>
              <a:buNone/>
            </a:pPr>
            <a:r>
              <a:rPr lang="en-US" sz="2187" b="1" dirty="0">
                <a:solidFill>
                  <a:srgbClr val="F2F0F4"/>
                </a:solidFill>
                <a:latin typeface="Montserrat" pitchFamily="34" charset="0"/>
                <a:ea typeface="Montserrat" pitchFamily="34" charset="-122"/>
                <a:cs typeface="Montserrat" pitchFamily="34" charset="-120"/>
              </a:rPr>
              <a:t>Future Scope:</a:t>
            </a:r>
            <a:endParaRPr lang="en-US" sz="2187" dirty="0"/>
          </a:p>
        </p:txBody>
      </p:sp>
      <p:sp>
        <p:nvSpPr>
          <p:cNvPr id="6" name="Shape 2"/>
          <p:cNvSpPr/>
          <p:nvPr/>
        </p:nvSpPr>
        <p:spPr>
          <a:xfrm>
            <a:off x="833199" y="2296001"/>
            <a:ext cx="4542115" cy="2361605"/>
          </a:xfrm>
          <a:prstGeom prst="roundRect">
            <a:avLst>
              <a:gd name="adj" fmla="val 4234"/>
            </a:avLst>
          </a:prstGeom>
          <a:noFill/>
          <a:ln w="7620">
            <a:solidFill>
              <a:srgbClr val="552C86"/>
            </a:solidFill>
            <a:prstDash val="solid"/>
          </a:ln>
        </p:spPr>
      </p:sp>
      <p:sp>
        <p:nvSpPr>
          <p:cNvPr id="7" name="Text 3"/>
          <p:cNvSpPr/>
          <p:nvPr/>
        </p:nvSpPr>
        <p:spPr>
          <a:xfrm>
            <a:off x="1062990" y="2525792"/>
            <a:ext cx="297180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Improved Algorithms</a:t>
            </a:r>
            <a:endParaRPr lang="en-US" sz="2187" dirty="0"/>
          </a:p>
        </p:txBody>
      </p:sp>
      <p:sp>
        <p:nvSpPr>
          <p:cNvPr id="8" name="Text 4"/>
          <p:cNvSpPr/>
          <p:nvPr/>
        </p:nvSpPr>
        <p:spPr>
          <a:xfrm>
            <a:off x="1062990" y="3006209"/>
            <a:ext cx="4082534"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Continuous research and advancements in machine learning algorithms to enhance the system's accuracy and efficiency.</a:t>
            </a:r>
            <a:endParaRPr lang="en-US" sz="1750" dirty="0"/>
          </a:p>
        </p:txBody>
      </p:sp>
      <p:sp>
        <p:nvSpPr>
          <p:cNvPr id="9" name="Shape 5"/>
          <p:cNvSpPr/>
          <p:nvPr/>
        </p:nvSpPr>
        <p:spPr>
          <a:xfrm>
            <a:off x="5597485" y="2296001"/>
            <a:ext cx="4542115" cy="2361605"/>
          </a:xfrm>
          <a:prstGeom prst="roundRect">
            <a:avLst>
              <a:gd name="adj" fmla="val 4234"/>
            </a:avLst>
          </a:prstGeom>
          <a:noFill/>
          <a:ln w="7620">
            <a:solidFill>
              <a:srgbClr val="552C86"/>
            </a:solidFill>
            <a:prstDash val="solid"/>
          </a:ln>
        </p:spPr>
      </p:sp>
      <p:sp>
        <p:nvSpPr>
          <p:cNvPr id="10" name="Text 6"/>
          <p:cNvSpPr/>
          <p:nvPr/>
        </p:nvSpPr>
        <p:spPr>
          <a:xfrm>
            <a:off x="5827276" y="2525792"/>
            <a:ext cx="323088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Multimodal Integration</a:t>
            </a:r>
            <a:endParaRPr lang="en-US" sz="2187" dirty="0"/>
          </a:p>
        </p:txBody>
      </p:sp>
      <p:sp>
        <p:nvSpPr>
          <p:cNvPr id="11" name="Text 7"/>
          <p:cNvSpPr/>
          <p:nvPr/>
        </p:nvSpPr>
        <p:spPr>
          <a:xfrm>
            <a:off x="5827276" y="3006209"/>
            <a:ext cx="4082534"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Incorporating additional data sources, such as audio and visual inputs, to provide a more comprehensive analysis.</a:t>
            </a:r>
            <a:endParaRPr lang="en-US" sz="1750" dirty="0"/>
          </a:p>
        </p:txBody>
      </p:sp>
      <p:sp>
        <p:nvSpPr>
          <p:cNvPr id="12" name="Shape 8"/>
          <p:cNvSpPr/>
          <p:nvPr/>
        </p:nvSpPr>
        <p:spPr>
          <a:xfrm>
            <a:off x="833199" y="4879777"/>
            <a:ext cx="9306401" cy="1650802"/>
          </a:xfrm>
          <a:prstGeom prst="roundRect">
            <a:avLst>
              <a:gd name="adj" fmla="val 6057"/>
            </a:avLst>
          </a:prstGeom>
          <a:noFill/>
          <a:ln w="7620">
            <a:solidFill>
              <a:srgbClr val="552C86"/>
            </a:solidFill>
            <a:prstDash val="solid"/>
          </a:ln>
        </p:spPr>
      </p:sp>
      <p:sp>
        <p:nvSpPr>
          <p:cNvPr id="13" name="Text 9"/>
          <p:cNvSpPr/>
          <p:nvPr/>
        </p:nvSpPr>
        <p:spPr>
          <a:xfrm>
            <a:off x="1062990" y="5109567"/>
            <a:ext cx="2979063"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Real-time Monitoring</a:t>
            </a:r>
            <a:endParaRPr lang="en-US" sz="2187" dirty="0"/>
          </a:p>
        </p:txBody>
      </p:sp>
      <p:sp>
        <p:nvSpPr>
          <p:cNvPr id="14" name="Text 10"/>
          <p:cNvSpPr/>
          <p:nvPr/>
        </p:nvSpPr>
        <p:spPr>
          <a:xfrm>
            <a:off x="1062990" y="5589984"/>
            <a:ext cx="8846820"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Developing a real-time monitoring system to enable immediate identification and response to emerging trends or anomalies.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18242" y="2221111"/>
            <a:ext cx="5049917" cy="3787378"/>
          </a:xfrm>
          <a:prstGeom prst="rect">
            <a:avLst/>
          </a:prstGeom>
        </p:spPr>
      </p:pic>
      <p:sp>
        <p:nvSpPr>
          <p:cNvPr id="6" name="Text 1"/>
          <p:cNvSpPr/>
          <p:nvPr/>
        </p:nvSpPr>
        <p:spPr>
          <a:xfrm>
            <a:off x="6141244" y="758309"/>
            <a:ext cx="2183130" cy="272891"/>
          </a:xfrm>
          <a:prstGeom prst="rect">
            <a:avLst/>
          </a:prstGeom>
          <a:noFill/>
          <a:ln/>
        </p:spPr>
        <p:txBody>
          <a:bodyPr wrap="none" rtlCol="0" anchor="t"/>
          <a:lstStyle/>
          <a:p>
            <a:pPr marL="0" indent="0">
              <a:lnSpc>
                <a:spcPts val="2149"/>
              </a:lnSpc>
              <a:buNone/>
            </a:pPr>
            <a:r>
              <a:rPr lang="en-US" sz="1719" b="1" dirty="0">
                <a:solidFill>
                  <a:srgbClr val="F2F0F4"/>
                </a:solidFill>
                <a:latin typeface="Montserrat" pitchFamily="34" charset="0"/>
                <a:ea typeface="Montserrat" pitchFamily="34" charset="-122"/>
                <a:cs typeface="Montserrat" pitchFamily="34" charset="-120"/>
              </a:rPr>
              <a:t>Sample code:</a:t>
            </a:r>
            <a:endParaRPr lang="en-US" sz="1719" dirty="0"/>
          </a:p>
        </p:txBody>
      </p:sp>
      <p:sp>
        <p:nvSpPr>
          <p:cNvPr id="7" name="Text 2"/>
          <p:cNvSpPr/>
          <p:nvPr/>
        </p:nvSpPr>
        <p:spPr>
          <a:xfrm>
            <a:off x="6141244" y="1227653"/>
            <a:ext cx="7834313" cy="279440"/>
          </a:xfrm>
          <a:prstGeom prst="rect">
            <a:avLst/>
          </a:prstGeom>
          <a:noFill/>
          <a:ln/>
        </p:spPr>
        <p:txBody>
          <a:bodyPr wrap="none" rtlCol="0" anchor="t"/>
          <a:lstStyle/>
          <a:p>
            <a:pPr marL="0" indent="0">
              <a:lnSpc>
                <a:spcPts val="2200"/>
              </a:lnSpc>
              <a:buNone/>
            </a:pPr>
            <a:r>
              <a:rPr lang="en-US" sz="1375" dirty="0">
                <a:solidFill>
                  <a:srgbClr val="DCD7E5"/>
                </a:solidFill>
                <a:latin typeface="Heebo" pitchFamily="34" charset="0"/>
                <a:ea typeface="Heebo" pitchFamily="34" charset="-122"/>
                <a:cs typeface="Heebo" pitchFamily="34" charset="-120"/>
              </a:rPr>
              <a:t>Here is an example of the sample code that could be included in the appendix of the presentation:</a:t>
            </a:r>
            <a:endParaRPr lang="en-US" sz="1375" dirty="0"/>
          </a:p>
        </p:txBody>
      </p:sp>
      <p:sp>
        <p:nvSpPr>
          <p:cNvPr id="8" name="Shape 3"/>
          <p:cNvSpPr/>
          <p:nvPr/>
        </p:nvSpPr>
        <p:spPr>
          <a:xfrm>
            <a:off x="6141244" y="1703546"/>
            <a:ext cx="7834313" cy="4732973"/>
          </a:xfrm>
          <a:prstGeom prst="roundRect">
            <a:avLst>
              <a:gd name="adj" fmla="val 1661"/>
            </a:avLst>
          </a:prstGeom>
          <a:solidFill>
            <a:srgbClr val="240B41"/>
          </a:solidFill>
          <a:ln/>
        </p:spPr>
      </p:sp>
      <p:sp>
        <p:nvSpPr>
          <p:cNvPr id="9" name="Shape 4"/>
          <p:cNvSpPr/>
          <p:nvPr/>
        </p:nvSpPr>
        <p:spPr>
          <a:xfrm>
            <a:off x="6123861" y="1703547"/>
            <a:ext cx="7851696" cy="4929426"/>
          </a:xfrm>
          <a:prstGeom prst="roundRect">
            <a:avLst>
              <a:gd name="adj" fmla="val 554"/>
            </a:avLst>
          </a:prstGeom>
          <a:solidFill>
            <a:srgbClr val="240B41"/>
          </a:solidFill>
          <a:ln/>
        </p:spPr>
      </p:sp>
      <p:sp>
        <p:nvSpPr>
          <p:cNvPr id="10" name="Text 5"/>
          <p:cNvSpPr/>
          <p:nvPr/>
        </p:nvSpPr>
        <p:spPr>
          <a:xfrm>
            <a:off x="6123861" y="1834515"/>
            <a:ext cx="7685841" cy="4732973"/>
          </a:xfrm>
          <a:prstGeom prst="rect">
            <a:avLst/>
          </a:prstGeom>
          <a:noFill/>
          <a:ln/>
        </p:spPr>
        <p:txBody>
          <a:bodyPr wrap="square" rtlCol="0" anchor="t"/>
          <a:lstStyle/>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import </a:t>
            </a:r>
            <a:r>
              <a:rPr lang="en-US" sz="1375" dirty="0" err="1">
                <a:solidFill>
                  <a:srgbClr val="DCD7E5"/>
                </a:solidFill>
                <a:highlight>
                  <a:srgbClr val="240B41"/>
                </a:highlight>
                <a:latin typeface="Consolas" pitchFamily="34" charset="0"/>
                <a:ea typeface="Consolas" pitchFamily="34" charset="-122"/>
                <a:cs typeface="Consolas" pitchFamily="34" charset="-120"/>
              </a:rPr>
              <a:t>nltk</a:t>
            </a:r>
            <a:endParaRPr lang="en-US" sz="1375" dirty="0">
              <a:solidFill>
                <a:srgbClr val="DCD7E5"/>
              </a:solidFill>
              <a:highlight>
                <a:srgbClr val="240B41"/>
              </a:highlight>
              <a:latin typeface="Consolas" pitchFamily="34" charset="0"/>
              <a:ea typeface="Consolas" pitchFamily="34" charset="-122"/>
              <a:cs typeface="Consolas" pitchFamily="34" charset="-120"/>
            </a:endParaRP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from </a:t>
            </a:r>
            <a:r>
              <a:rPr lang="en-US" sz="1375" dirty="0" err="1">
                <a:solidFill>
                  <a:srgbClr val="DCD7E5"/>
                </a:solidFill>
                <a:highlight>
                  <a:srgbClr val="240B41"/>
                </a:highlight>
                <a:latin typeface="Consolas" pitchFamily="34" charset="0"/>
                <a:ea typeface="Consolas" pitchFamily="34" charset="-122"/>
                <a:cs typeface="Consolas" pitchFamily="34" charset="-120"/>
              </a:rPr>
              <a:t>nltk.chat.util</a:t>
            </a:r>
            <a:r>
              <a:rPr lang="en-US" sz="1375" dirty="0">
                <a:solidFill>
                  <a:srgbClr val="DCD7E5"/>
                </a:solidFill>
                <a:highlight>
                  <a:srgbClr val="240B41"/>
                </a:highlight>
                <a:latin typeface="Consolas" pitchFamily="34" charset="0"/>
                <a:ea typeface="Consolas" pitchFamily="34" charset="-122"/>
                <a:cs typeface="Consolas" pitchFamily="34" charset="-120"/>
              </a:rPr>
              <a:t> import Chat, reflections</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pairs = [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a:t>
            </a:r>
          </a:p>
          <a:p>
            <a:pPr marL="0" indent="0">
              <a:lnSpc>
                <a:spcPts val="2200"/>
              </a:lnSpc>
              <a:buNone/>
            </a:pPr>
            <a:r>
              <a:rPr lang="en-US" sz="1375" dirty="0" err="1">
                <a:solidFill>
                  <a:srgbClr val="DCD7E5"/>
                </a:solidFill>
                <a:highlight>
                  <a:srgbClr val="240B41"/>
                </a:highlight>
                <a:latin typeface="Consolas" pitchFamily="34" charset="0"/>
                <a:ea typeface="Consolas" pitchFamily="34" charset="-122"/>
                <a:cs typeface="Consolas" pitchFamily="34" charset="-120"/>
              </a:rPr>
              <a:t>r"my</a:t>
            </a:r>
            <a:r>
              <a:rPr lang="en-US" sz="1375" dirty="0">
                <a:solidFill>
                  <a:srgbClr val="DCD7E5"/>
                </a:solidFill>
                <a:highlight>
                  <a:srgbClr val="240B41"/>
                </a:highlight>
                <a:latin typeface="Consolas" pitchFamily="34" charset="0"/>
                <a:ea typeface="Consolas" pitchFamily="34" charset="-122"/>
                <a:cs typeface="Consolas" pitchFamily="34" charset="-120"/>
              </a:rPr>
              <a:t> name is (.*)",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["Hello %1, how can I help you today?",]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a:t>
            </a:r>
            <a:r>
              <a:rPr lang="en-US" sz="1375" dirty="0" err="1">
                <a:solidFill>
                  <a:srgbClr val="DCD7E5"/>
                </a:solidFill>
                <a:highlight>
                  <a:srgbClr val="240B41"/>
                </a:highlight>
                <a:latin typeface="Consolas" pitchFamily="34" charset="0"/>
                <a:ea typeface="Consolas" pitchFamily="34" charset="-122"/>
                <a:cs typeface="Consolas" pitchFamily="34" charset="-120"/>
              </a:rPr>
              <a:t>r"what</a:t>
            </a:r>
            <a:r>
              <a:rPr lang="en-US" sz="1375" dirty="0">
                <a:solidFill>
                  <a:srgbClr val="DCD7E5"/>
                </a:solidFill>
                <a:highlight>
                  <a:srgbClr val="240B41"/>
                </a:highlight>
                <a:latin typeface="Consolas" pitchFamily="34" charset="0"/>
                <a:ea typeface="Consolas" pitchFamily="34" charset="-122"/>
                <a:cs typeface="Consolas" pitchFamily="34" charset="-120"/>
              </a:rPr>
              <a:t> is your name?",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["My name is </a:t>
            </a:r>
            <a:r>
              <a:rPr lang="en-US" sz="1375" dirty="0" err="1">
                <a:solidFill>
                  <a:srgbClr val="DCD7E5"/>
                </a:solidFill>
                <a:highlight>
                  <a:srgbClr val="240B41"/>
                </a:highlight>
                <a:latin typeface="Consolas" pitchFamily="34" charset="0"/>
                <a:ea typeface="Consolas" pitchFamily="34" charset="-122"/>
                <a:cs typeface="Consolas" pitchFamily="34" charset="-120"/>
              </a:rPr>
              <a:t>ChatBot</a:t>
            </a:r>
            <a:r>
              <a:rPr lang="en-US" sz="1375" dirty="0">
                <a:solidFill>
                  <a:srgbClr val="DCD7E5"/>
                </a:solidFill>
                <a:highlight>
                  <a:srgbClr val="240B41"/>
                </a:highlight>
                <a:latin typeface="Consolas" pitchFamily="34" charset="0"/>
                <a:ea typeface="Consolas" pitchFamily="34" charset="-122"/>
                <a:cs typeface="Consolas" pitchFamily="34" charset="-120"/>
              </a:rPr>
              <a:t> and I'm here to assist you.",]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a:t>
            </a:r>
            <a:r>
              <a:rPr lang="en-US" sz="1375" dirty="0" err="1">
                <a:solidFill>
                  <a:srgbClr val="DCD7E5"/>
                </a:solidFill>
                <a:highlight>
                  <a:srgbClr val="240B41"/>
                </a:highlight>
                <a:latin typeface="Consolas" pitchFamily="34" charset="0"/>
                <a:ea typeface="Consolas" pitchFamily="34" charset="-122"/>
                <a:cs typeface="Consolas" pitchFamily="34" charset="-120"/>
              </a:rPr>
              <a:t>r"how</a:t>
            </a:r>
            <a:r>
              <a:rPr lang="en-US" sz="1375" dirty="0">
                <a:solidFill>
                  <a:srgbClr val="DCD7E5"/>
                </a:solidFill>
                <a:highlight>
                  <a:srgbClr val="240B41"/>
                </a:highlight>
                <a:latin typeface="Consolas" pitchFamily="34" charset="0"/>
                <a:ea typeface="Consolas" pitchFamily="34" charset="-122"/>
                <a:cs typeface="Consolas" pitchFamily="34" charset="-120"/>
              </a:rPr>
              <a:t> are you ?",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["I'm doing well, thank you!", "I'm great, thanks for asking.",]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r"(.) help (.)",      </a:t>
            </a:r>
          </a:p>
          <a:p>
            <a:pPr marL="0" indent="0">
              <a:lnSpc>
                <a:spcPts val="2200"/>
              </a:lnSpc>
              <a:buNone/>
            </a:pPr>
            <a:r>
              <a:rPr lang="en-US" sz="1375" dirty="0">
                <a:solidFill>
                  <a:srgbClr val="DCD7E5"/>
                </a:solidFill>
                <a:highlight>
                  <a:srgbClr val="240B41"/>
                </a:highlight>
                <a:latin typeface="Consolas" pitchFamily="34" charset="0"/>
                <a:ea typeface="Consolas" pitchFamily="34" charset="-122"/>
                <a:cs typeface="Consolas" pitchFamily="34" charset="-120"/>
              </a:rPr>
              <a:t>  ["I can help you with various tasks. Just let me know what you need assistance with.",]    ],    [        </a:t>
            </a:r>
            <a:r>
              <a:rPr lang="en-US" sz="1375" dirty="0" err="1">
                <a:solidFill>
                  <a:srgbClr val="DCD7E5"/>
                </a:solidFill>
                <a:highlight>
                  <a:srgbClr val="240B41"/>
                </a:highlight>
                <a:latin typeface="Consolas" pitchFamily="34" charset="0"/>
                <a:ea typeface="Consolas" pitchFamily="34" charset="-122"/>
                <a:cs typeface="Consolas" pitchFamily="34" charset="-120"/>
              </a:rPr>
              <a:t>r"quit</a:t>
            </a:r>
            <a:r>
              <a:rPr lang="en-US" sz="1375" dirty="0">
                <a:solidFill>
                  <a:srgbClr val="DCD7E5"/>
                </a:solidFill>
                <a:highlight>
                  <a:srgbClr val="240B41"/>
                </a:highlight>
                <a:latin typeface="Consolas" pitchFamily="34" charset="0"/>
                <a:ea typeface="Consolas" pitchFamily="34" charset="-122"/>
                <a:cs typeface="Consolas" pitchFamily="34" charset="-120"/>
              </a:rPr>
              <a:t>",        ["Bye! Take care.", "Goodbye, have a great day!"]    ],]def chatbot():    print("Hi! I'm </a:t>
            </a:r>
            <a:r>
              <a:rPr lang="en-US" sz="1375" dirty="0" err="1">
                <a:solidFill>
                  <a:srgbClr val="DCD7E5"/>
                </a:solidFill>
                <a:highlight>
                  <a:srgbClr val="240B41"/>
                </a:highlight>
                <a:latin typeface="Consolas" pitchFamily="34" charset="0"/>
                <a:ea typeface="Consolas" pitchFamily="34" charset="-122"/>
                <a:cs typeface="Consolas" pitchFamily="34" charset="-120"/>
              </a:rPr>
              <a:t>ChatBot</a:t>
            </a:r>
            <a:r>
              <a:rPr lang="en-US" sz="1375" dirty="0">
                <a:solidFill>
                  <a:srgbClr val="DCD7E5"/>
                </a:solidFill>
                <a:highlight>
                  <a:srgbClr val="240B41"/>
                </a:highlight>
                <a:latin typeface="Consolas" pitchFamily="34" charset="0"/>
                <a:ea typeface="Consolas" pitchFamily="34" charset="-122"/>
                <a:cs typeface="Consolas" pitchFamily="34" charset="-120"/>
              </a:rPr>
              <a:t>. How can I assist you today?")    chat = Chat(pairs, reflections)    </a:t>
            </a:r>
            <a:r>
              <a:rPr lang="en-US" sz="1375" dirty="0" err="1">
                <a:solidFill>
                  <a:srgbClr val="DCD7E5"/>
                </a:solidFill>
                <a:highlight>
                  <a:srgbClr val="240B41"/>
                </a:highlight>
                <a:latin typeface="Consolas" pitchFamily="34" charset="0"/>
                <a:ea typeface="Consolas" pitchFamily="34" charset="-122"/>
                <a:cs typeface="Consolas" pitchFamily="34" charset="-120"/>
              </a:rPr>
              <a:t>chat.converse</a:t>
            </a:r>
            <a:r>
              <a:rPr lang="en-US" sz="1375" dirty="0">
                <a:solidFill>
                  <a:srgbClr val="DCD7E5"/>
                </a:solidFill>
                <a:highlight>
                  <a:srgbClr val="240B41"/>
                </a:highlight>
                <a:latin typeface="Consolas" pitchFamily="34" charset="0"/>
                <a:ea typeface="Consolas" pitchFamily="34" charset="-122"/>
                <a:cs typeface="Consolas" pitchFamily="34" charset="-120"/>
              </a:rPr>
              <a:t>()if _name_ == "_main_":    chatbot()
</a:t>
            </a:r>
            <a:endParaRPr lang="en-US" sz="1375" dirty="0"/>
          </a:p>
        </p:txBody>
      </p:sp>
      <p:sp>
        <p:nvSpPr>
          <p:cNvPr id="11" name="Text 6"/>
          <p:cNvSpPr/>
          <p:nvPr/>
        </p:nvSpPr>
        <p:spPr>
          <a:xfrm>
            <a:off x="6141244" y="6632972"/>
            <a:ext cx="7834313" cy="838319"/>
          </a:xfrm>
          <a:prstGeom prst="rect">
            <a:avLst/>
          </a:prstGeom>
          <a:noFill/>
          <a:ln/>
        </p:spPr>
        <p:txBody>
          <a:bodyPr wrap="square" rtlCol="0" anchor="t"/>
          <a:lstStyle/>
          <a:p>
            <a:pPr marL="0" indent="0">
              <a:lnSpc>
                <a:spcPts val="2200"/>
              </a:lnSpc>
              <a:buNone/>
            </a:pPr>
            <a:r>
              <a:rPr lang="en-US" sz="1375" dirty="0">
                <a:solidFill>
                  <a:srgbClr val="DCD7E5"/>
                </a:solidFill>
                <a:latin typeface="Heebo" pitchFamily="34" charset="0"/>
                <a:ea typeface="Heebo" pitchFamily="34" charset="-122"/>
                <a:cs typeface="Heebo" pitchFamily="34" charset="-120"/>
              </a:rPr>
              <a:t>This Python code generates a simple sine wave with some random noise, and plots the result using the Matplotlib library. This type of sample code could be used to illustrate the data processing and visualization techniques discussed in the presentation.</a:t>
            </a:r>
            <a:endParaRPr lang="en-US" sz="1375"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844207"/>
          </a:xfrm>
          <a:prstGeom prst="rect">
            <a:avLst/>
          </a:prstGeom>
          <a:solidFill>
            <a:srgbClr val="0D0A2C">
              <a:alpha val="75000"/>
            </a:srgbClr>
          </a:solidFill>
          <a:ln/>
        </p:spPr>
      </p:sp>
      <p:sp>
        <p:nvSpPr>
          <p:cNvPr id="4" name="Text 1"/>
          <p:cNvSpPr/>
          <p:nvPr/>
        </p:nvSpPr>
        <p:spPr>
          <a:xfrm>
            <a:off x="3621167" y="427673"/>
            <a:ext cx="1944172" cy="243007"/>
          </a:xfrm>
          <a:prstGeom prst="rect">
            <a:avLst/>
          </a:prstGeom>
          <a:noFill/>
          <a:ln/>
        </p:spPr>
        <p:txBody>
          <a:bodyPr wrap="none" rtlCol="0" anchor="t"/>
          <a:lstStyle/>
          <a:p>
            <a:pPr marL="0" indent="0">
              <a:lnSpc>
                <a:spcPts val="1914"/>
              </a:lnSpc>
              <a:buNone/>
            </a:pPr>
            <a:r>
              <a:rPr lang="en-US" sz="1531" dirty="0">
                <a:solidFill>
                  <a:srgbClr val="F2F0F4"/>
                </a:solidFill>
                <a:latin typeface="Montserrat" pitchFamily="34" charset="0"/>
                <a:ea typeface="Montserrat" pitchFamily="34" charset="-122"/>
                <a:cs typeface="Montserrat" pitchFamily="34" charset="-120"/>
              </a:rPr>
              <a:t>References:</a:t>
            </a:r>
            <a:endParaRPr lang="en-US" sz="1531" dirty="0"/>
          </a:p>
        </p:txBody>
      </p:sp>
      <p:sp>
        <p:nvSpPr>
          <p:cNvPr id="5" name="Text 2"/>
          <p:cNvSpPr/>
          <p:nvPr/>
        </p:nvSpPr>
        <p:spPr>
          <a:xfrm>
            <a:off x="3820239" y="981670"/>
            <a:ext cx="7188994" cy="796290"/>
          </a:xfrm>
          <a:prstGeom prst="rect">
            <a:avLst/>
          </a:prstGeom>
          <a:noFill/>
          <a:ln/>
        </p:spPr>
        <p:txBody>
          <a:bodyPr wrap="square" rtlCol="0" anchor="t"/>
          <a:lstStyle/>
          <a:p>
            <a:pPr marL="342900" indent="-342900" algn="l">
              <a:lnSpc>
                <a:spcPts val="1568"/>
              </a:lnSpc>
              <a:buSzPct val="100000"/>
              <a:buFont typeface="+mj-lt"/>
              <a:buAutoNum type="arabicPeriod"/>
            </a:pPr>
            <a:r>
              <a:rPr lang="en-US" sz="980" dirty="0">
                <a:solidFill>
                  <a:srgbClr val="DCD7E5"/>
                </a:solidFill>
                <a:latin typeface="Heebo" pitchFamily="34" charset="0"/>
                <a:ea typeface="Heebo" pitchFamily="34" charset="-122"/>
                <a:cs typeface="Heebo" pitchFamily="34" charset="-120"/>
              </a:rPr>
              <a:t>C. Lee, Y. Ko, and J. Seo, ―A Simultaneous Recognition Framework for the Spoken Language Understanding Module of Intelligent Personal Assistant Software on Smart Phones,‖ in Proceedings of the 53rd Annual Meeting of the Association for Computational Linguistics and the 7th International Joint Conference on Natural Language Processing (Volume 2: Short Papers), Beijing, China: Association for Computational Linguistics, 2015, pp. 818–822. doi: 10.3115/v1/P15-2134. </a:t>
            </a:r>
            <a:endParaRPr lang="en-US" sz="980" dirty="0"/>
          </a:p>
        </p:txBody>
      </p:sp>
      <p:sp>
        <p:nvSpPr>
          <p:cNvPr id="6" name="Text 3"/>
          <p:cNvSpPr/>
          <p:nvPr/>
        </p:nvSpPr>
        <p:spPr>
          <a:xfrm>
            <a:off x="3820239" y="1840111"/>
            <a:ext cx="7188994" cy="597218"/>
          </a:xfrm>
          <a:prstGeom prst="rect">
            <a:avLst/>
          </a:prstGeom>
          <a:noFill/>
          <a:ln/>
        </p:spPr>
        <p:txBody>
          <a:bodyPr wrap="square" rtlCol="0" anchor="t"/>
          <a:lstStyle/>
          <a:p>
            <a:pPr marL="342900" indent="-342900" algn="l">
              <a:lnSpc>
                <a:spcPts val="1568"/>
              </a:lnSpc>
              <a:buSzPct val="100000"/>
              <a:buFont typeface="+mj-lt"/>
              <a:buAutoNum type="arabicPeriod" startAt="2"/>
            </a:pPr>
            <a:r>
              <a:rPr lang="en-US" sz="980" dirty="0">
                <a:solidFill>
                  <a:srgbClr val="DCD7E5"/>
                </a:solidFill>
                <a:latin typeface="Heebo" pitchFamily="34" charset="0"/>
                <a:ea typeface="Heebo" pitchFamily="34" charset="-122"/>
                <a:cs typeface="Heebo" pitchFamily="34" charset="-120"/>
              </a:rPr>
              <a:t>A. P. Sam, B. Singh, and A. S. Das, ―A Robust Methodology for Building an Artificial Intelligent (AI) Virtual Assistant for Payment Processing,‖ in 2019 IEEE Technology &amp; Engineering Management Conference (TEMSCON), Atlanta, GA, USA: IEEE, Jun. 2019, pp. 1–6. doi: 10.1109/TEMSCON.2019.8813584. </a:t>
            </a:r>
            <a:endParaRPr lang="en-US" sz="980" dirty="0"/>
          </a:p>
        </p:txBody>
      </p:sp>
      <p:sp>
        <p:nvSpPr>
          <p:cNvPr id="7" name="Text 4"/>
          <p:cNvSpPr/>
          <p:nvPr/>
        </p:nvSpPr>
        <p:spPr>
          <a:xfrm>
            <a:off x="3820239" y="2499479"/>
            <a:ext cx="7188994" cy="199073"/>
          </a:xfrm>
          <a:prstGeom prst="rect">
            <a:avLst/>
          </a:prstGeom>
          <a:noFill/>
          <a:ln/>
        </p:spPr>
        <p:txBody>
          <a:bodyPr wrap="none" rtlCol="0" anchor="t"/>
          <a:lstStyle/>
          <a:p>
            <a:pPr marL="342900" indent="-342900" algn="l">
              <a:lnSpc>
                <a:spcPts val="1568"/>
              </a:lnSpc>
              <a:buSzPct val="100000"/>
              <a:buFont typeface="+mj-lt"/>
              <a:buAutoNum type="arabicPeriod" startAt="3"/>
            </a:pPr>
            <a:r>
              <a:rPr lang="en-US" sz="980" dirty="0">
                <a:solidFill>
                  <a:srgbClr val="DCD7E5"/>
                </a:solidFill>
                <a:latin typeface="Heebo" pitchFamily="34" charset="0"/>
                <a:ea typeface="Heebo" pitchFamily="34" charset="-122"/>
                <a:cs typeface="Heebo" pitchFamily="34" charset="-120"/>
              </a:rPr>
              <a:t> J. Luketina et al., ―A Survey of Reinforcement Learning Informed by Natural Language,‖ 2019, doi: 10.48550/ARXIV.1906.03926. </a:t>
            </a:r>
            <a:endParaRPr lang="en-US" sz="980" dirty="0"/>
          </a:p>
        </p:txBody>
      </p:sp>
      <p:sp>
        <p:nvSpPr>
          <p:cNvPr id="8" name="Text 5"/>
          <p:cNvSpPr/>
          <p:nvPr/>
        </p:nvSpPr>
        <p:spPr>
          <a:xfrm>
            <a:off x="3820239" y="2760702"/>
            <a:ext cx="7188994" cy="597218"/>
          </a:xfrm>
          <a:prstGeom prst="rect">
            <a:avLst/>
          </a:prstGeom>
          <a:noFill/>
          <a:ln/>
        </p:spPr>
        <p:txBody>
          <a:bodyPr wrap="square" rtlCol="0" anchor="t"/>
          <a:lstStyle/>
          <a:p>
            <a:pPr marL="342900" indent="-342900" algn="l">
              <a:lnSpc>
                <a:spcPts val="1568"/>
              </a:lnSpc>
              <a:buSzPct val="100000"/>
              <a:buFont typeface="+mj-lt"/>
              <a:buAutoNum type="arabicPeriod" startAt="4"/>
            </a:pPr>
            <a:r>
              <a:rPr lang="en-US" sz="980" dirty="0">
                <a:solidFill>
                  <a:srgbClr val="DCD7E5"/>
                </a:solidFill>
                <a:latin typeface="Heebo" pitchFamily="34" charset="0"/>
                <a:ea typeface="Heebo" pitchFamily="34" charset="-122"/>
                <a:cs typeface="Heebo" pitchFamily="34" charset="-120"/>
              </a:rPr>
              <a:t> M. Dzikovska, N. Steinhauser, E. Farrow, J. Moore, and G. Campbell, ―BEETLE II: Deep Natural Language Understanding and Automatic Feedback Generation for Intelligent Tutoring in Basic Electricity and Electronics,‖ Int J Artif Intell Educ, vol. 24, no. 3, pp. 284–332, Sep. 2014, doi: 10.1007/s40593-014-0017-9.</a:t>
            </a:r>
            <a:endParaRPr lang="en-US" sz="980" dirty="0"/>
          </a:p>
        </p:txBody>
      </p:sp>
      <p:sp>
        <p:nvSpPr>
          <p:cNvPr id="9" name="Text 6"/>
          <p:cNvSpPr/>
          <p:nvPr/>
        </p:nvSpPr>
        <p:spPr>
          <a:xfrm>
            <a:off x="3820239" y="3420070"/>
            <a:ext cx="7188994" cy="597218"/>
          </a:xfrm>
          <a:prstGeom prst="rect">
            <a:avLst/>
          </a:prstGeom>
          <a:noFill/>
          <a:ln/>
        </p:spPr>
        <p:txBody>
          <a:bodyPr wrap="square" rtlCol="0" anchor="t"/>
          <a:lstStyle/>
          <a:p>
            <a:pPr marL="342900" indent="-342900" algn="l">
              <a:lnSpc>
                <a:spcPts val="1568"/>
              </a:lnSpc>
              <a:buSzPct val="100000"/>
              <a:buFont typeface="+mj-lt"/>
              <a:buAutoNum type="arabicPeriod" startAt="5"/>
            </a:pPr>
            <a:r>
              <a:rPr lang="en-US" sz="980" dirty="0">
                <a:solidFill>
                  <a:srgbClr val="DCD7E5"/>
                </a:solidFill>
                <a:latin typeface="Heebo" pitchFamily="34" charset="0"/>
                <a:ea typeface="Heebo" pitchFamily="34" charset="-122"/>
                <a:cs typeface="Heebo" pitchFamily="34" charset="-120"/>
              </a:rPr>
              <a:t>  H. Mahmoudi, S. Camboim, and M. A. Brovelli, ―Development of a Voice Virtual Assistant for the Geospatial Data VisualizationApplication on the Web,‖ Computer Science and Mathematics, preprint, Jul. 2023. doi: 10.20944/preprints202307.0413.v1.</a:t>
            </a:r>
            <a:endParaRPr lang="en-US" sz="980" dirty="0"/>
          </a:p>
        </p:txBody>
      </p:sp>
      <p:sp>
        <p:nvSpPr>
          <p:cNvPr id="10" name="Text 7"/>
          <p:cNvSpPr/>
          <p:nvPr/>
        </p:nvSpPr>
        <p:spPr>
          <a:xfrm>
            <a:off x="3820239" y="4079438"/>
            <a:ext cx="7188994" cy="398145"/>
          </a:xfrm>
          <a:prstGeom prst="rect">
            <a:avLst/>
          </a:prstGeom>
          <a:noFill/>
          <a:ln/>
        </p:spPr>
        <p:txBody>
          <a:bodyPr wrap="square" rtlCol="0" anchor="t"/>
          <a:lstStyle/>
          <a:p>
            <a:pPr marL="342900" indent="-342900" algn="l">
              <a:lnSpc>
                <a:spcPts val="1568"/>
              </a:lnSpc>
              <a:buSzPct val="100000"/>
              <a:buFont typeface="+mj-lt"/>
              <a:buAutoNum type="arabicPeriod" startAt="6"/>
            </a:pPr>
            <a:r>
              <a:rPr lang="en-US" sz="980" dirty="0">
                <a:solidFill>
                  <a:srgbClr val="DCD7E5"/>
                </a:solidFill>
                <a:latin typeface="Heebo" pitchFamily="34" charset="0"/>
                <a:ea typeface="Heebo" pitchFamily="34" charset="-122"/>
                <a:cs typeface="Heebo" pitchFamily="34" charset="-120"/>
              </a:rPr>
              <a:t> G. Dizon, ―Evaluating intelligent personal assistants for L2 listening and speaking development,‖ Feb. 2020, Accessed: Aug. 10, 2023. [Online]. Available: </a:t>
            </a:r>
            <a:r>
              <a:rPr lang="en-US" sz="980" u="sng" dirty="0">
                <a:solidFill>
                  <a:srgbClr val="9251E1"/>
                </a:solidFill>
                <a:latin typeface="Heebo" pitchFamily="34" charset="0"/>
                <a:ea typeface="Heebo" pitchFamily="34" charset="-122"/>
                <a:cs typeface="Heebo" pitchFamily="34" charset="-120"/>
                <a:hlinkClick r:id="rId4">
                  <a:extLst>
                    <a:ext uri="{A12FA001-AC4F-418D-AE19-62706E023703}">
                      <ahyp:hlinkClr xmlns:ahyp="http://schemas.microsoft.com/office/drawing/2018/hyperlinkcolor" val="tx"/>
                    </a:ext>
                  </a:extLst>
                </a:hlinkClick>
              </a:rPr>
              <a:t>http://hdl.handle.net/10125/44705</a:t>
            </a:r>
            <a:endParaRPr lang="en-US" sz="980" dirty="0"/>
          </a:p>
        </p:txBody>
      </p:sp>
      <p:sp>
        <p:nvSpPr>
          <p:cNvPr id="11" name="Text 8"/>
          <p:cNvSpPr/>
          <p:nvPr/>
        </p:nvSpPr>
        <p:spPr>
          <a:xfrm>
            <a:off x="3820239" y="4539734"/>
            <a:ext cx="7188994" cy="597218"/>
          </a:xfrm>
          <a:prstGeom prst="rect">
            <a:avLst/>
          </a:prstGeom>
          <a:noFill/>
          <a:ln/>
        </p:spPr>
        <p:txBody>
          <a:bodyPr wrap="square" rtlCol="0" anchor="t"/>
          <a:lstStyle/>
          <a:p>
            <a:pPr marL="342900" indent="-342900" algn="l">
              <a:lnSpc>
                <a:spcPts val="1568"/>
              </a:lnSpc>
              <a:buSzPct val="100000"/>
              <a:buFont typeface="+mj-lt"/>
              <a:buAutoNum type="arabicPeriod" startAt="7"/>
            </a:pPr>
            <a:r>
              <a:rPr lang="en-US" sz="980" dirty="0">
                <a:solidFill>
                  <a:srgbClr val="DCD7E5"/>
                </a:solidFill>
                <a:latin typeface="Heebo" pitchFamily="34" charset="0"/>
                <a:ea typeface="Heebo" pitchFamily="34" charset="-122"/>
                <a:cs typeface="Heebo" pitchFamily="34" charset="-120"/>
              </a:rPr>
              <a:t> A. Mishakova, F. Portet, T. Desot, and M. Vacher, ―Learning Natural Language Understanding Systems from Unaligned Labels for Voice Command in Smart Homes,‖ in 2019 IEEE International Conference on Pervasive Computing and Communications Workshops (PerCom Workshops), Kyoto, Japan: IEEE, Mar. 2019, pp. 832–837. doi: 10.1109/PERCOMW.2019.8730721.</a:t>
            </a:r>
            <a:endParaRPr lang="en-US" sz="980" dirty="0"/>
          </a:p>
        </p:txBody>
      </p:sp>
      <p:sp>
        <p:nvSpPr>
          <p:cNvPr id="12" name="Text 9"/>
          <p:cNvSpPr/>
          <p:nvPr/>
        </p:nvSpPr>
        <p:spPr>
          <a:xfrm>
            <a:off x="3820239" y="5199102"/>
            <a:ext cx="7188994" cy="597218"/>
          </a:xfrm>
          <a:prstGeom prst="rect">
            <a:avLst/>
          </a:prstGeom>
          <a:noFill/>
          <a:ln/>
        </p:spPr>
        <p:txBody>
          <a:bodyPr wrap="square" rtlCol="0" anchor="t"/>
          <a:lstStyle/>
          <a:p>
            <a:pPr marL="342900" indent="-342900" algn="l">
              <a:lnSpc>
                <a:spcPts val="1568"/>
              </a:lnSpc>
              <a:buSzPct val="100000"/>
              <a:buFont typeface="+mj-lt"/>
              <a:buAutoNum type="arabicPeriod" startAt="8"/>
            </a:pPr>
            <a:endParaRPr lang="en-US" sz="980" dirty="0">
              <a:solidFill>
                <a:srgbClr val="DCD7E5"/>
              </a:solidFill>
              <a:latin typeface="Heebo" pitchFamily="34" charset="0"/>
              <a:ea typeface="Heebo" pitchFamily="34" charset="-122"/>
              <a:cs typeface="Heebo" pitchFamily="34" charset="-120"/>
            </a:endParaRPr>
          </a:p>
          <a:p>
            <a:pPr marL="342900" indent="-342900" algn="l">
              <a:lnSpc>
                <a:spcPts val="1568"/>
              </a:lnSpc>
              <a:buSzPct val="100000"/>
              <a:buFont typeface="+mj-lt"/>
              <a:buAutoNum type="arabicPeriod" startAt="8"/>
            </a:pPr>
            <a:r>
              <a:rPr lang="en-US" sz="980" dirty="0">
                <a:solidFill>
                  <a:srgbClr val="DCD7E5"/>
                </a:solidFill>
                <a:latin typeface="Heebo" pitchFamily="34" charset="0"/>
                <a:ea typeface="Heebo" pitchFamily="34" charset="-122"/>
                <a:cs typeface="Heebo" pitchFamily="34" charset="-120"/>
              </a:rPr>
              <a:t> E. Elshan, P. Ebel, M. Söllner, and J. M. Leimeister, ―Leveraging Low Code Development of Smart Personal Assistants: An Integrated Design Approach with the SPADE Method,‖ Journal of Management Information Systems, vol. 40, no. 1, pp. 96–129, Jan. 2023, doi: 10.1080/07421222.2023.2172776.</a:t>
            </a:r>
            <a:endParaRPr lang="en-US" sz="980" dirty="0"/>
          </a:p>
        </p:txBody>
      </p:sp>
      <p:sp>
        <p:nvSpPr>
          <p:cNvPr id="13" name="Text 10"/>
          <p:cNvSpPr/>
          <p:nvPr/>
        </p:nvSpPr>
        <p:spPr>
          <a:xfrm>
            <a:off x="3820239" y="5858470"/>
            <a:ext cx="7188994" cy="398145"/>
          </a:xfrm>
          <a:prstGeom prst="rect">
            <a:avLst/>
          </a:prstGeom>
          <a:noFill/>
          <a:ln/>
        </p:spPr>
        <p:txBody>
          <a:bodyPr wrap="square" rtlCol="0" anchor="t"/>
          <a:lstStyle/>
          <a:p>
            <a:pPr marL="342900" indent="-342900" algn="l">
              <a:lnSpc>
                <a:spcPts val="1568"/>
              </a:lnSpc>
              <a:buSzPct val="100000"/>
              <a:buFont typeface="+mj-lt"/>
              <a:buAutoNum type="arabicPeriod" startAt="9"/>
            </a:pPr>
            <a:endParaRPr lang="en-US" sz="980" dirty="0">
              <a:solidFill>
                <a:srgbClr val="DCD7E5"/>
              </a:solidFill>
              <a:latin typeface="Heebo" pitchFamily="34" charset="0"/>
              <a:ea typeface="Heebo" pitchFamily="34" charset="-122"/>
              <a:cs typeface="Heebo" pitchFamily="34" charset="-120"/>
            </a:endParaRPr>
          </a:p>
          <a:p>
            <a:pPr marL="342900" indent="-342900" algn="l">
              <a:lnSpc>
                <a:spcPts val="1568"/>
              </a:lnSpc>
              <a:buSzPct val="100000"/>
              <a:buFont typeface="+mj-lt"/>
              <a:buAutoNum type="arabicPeriod" startAt="9"/>
            </a:pPr>
            <a:r>
              <a:rPr lang="en-US" sz="980" dirty="0">
                <a:solidFill>
                  <a:srgbClr val="DCD7E5"/>
                </a:solidFill>
                <a:latin typeface="Heebo" pitchFamily="34" charset="0"/>
                <a:ea typeface="Heebo" pitchFamily="34" charset="-122"/>
                <a:cs typeface="Heebo" pitchFamily="34" charset="-120"/>
              </a:rPr>
              <a:t> A. Hodorog, I. Petri, and Y. Rezgui, ―Machine learning and Natural Language Processing of social media data for event detection in smart cities,‖ Sustainable Cities and Society, vol. 85, p. 104026, Oct. 2022, doi: 10.1016/j.scs.2022.104026. </a:t>
            </a:r>
            <a:endParaRPr lang="en-US" sz="980" dirty="0"/>
          </a:p>
        </p:txBody>
      </p:sp>
      <p:sp>
        <p:nvSpPr>
          <p:cNvPr id="14" name="Text 11"/>
          <p:cNvSpPr/>
          <p:nvPr/>
        </p:nvSpPr>
        <p:spPr>
          <a:xfrm>
            <a:off x="3820239" y="6318766"/>
            <a:ext cx="7188994" cy="597218"/>
          </a:xfrm>
          <a:prstGeom prst="rect">
            <a:avLst/>
          </a:prstGeom>
          <a:noFill/>
          <a:ln/>
        </p:spPr>
        <p:txBody>
          <a:bodyPr wrap="square" rtlCol="0" anchor="t"/>
          <a:lstStyle/>
          <a:p>
            <a:pPr marL="342900" indent="-342900" algn="l">
              <a:lnSpc>
                <a:spcPts val="1568"/>
              </a:lnSpc>
              <a:buSzPct val="100000"/>
              <a:buFont typeface="+mj-lt"/>
              <a:buAutoNum type="arabicPeriod" startAt="10"/>
            </a:pPr>
            <a:endParaRPr lang="en-US" sz="980" dirty="0">
              <a:solidFill>
                <a:srgbClr val="DCD7E5"/>
              </a:solidFill>
              <a:latin typeface="Heebo" pitchFamily="34" charset="0"/>
              <a:ea typeface="Heebo" pitchFamily="34" charset="-122"/>
              <a:cs typeface="Heebo" pitchFamily="34" charset="-120"/>
            </a:endParaRPr>
          </a:p>
          <a:p>
            <a:pPr marL="342900" indent="-342900" algn="l">
              <a:lnSpc>
                <a:spcPts val="1568"/>
              </a:lnSpc>
              <a:buSzPct val="100000"/>
              <a:buFont typeface="+mj-lt"/>
              <a:buAutoNum type="arabicPeriod" startAt="10"/>
            </a:pPr>
            <a:r>
              <a:rPr lang="en-US" sz="980" dirty="0">
                <a:solidFill>
                  <a:srgbClr val="DCD7E5"/>
                </a:solidFill>
                <a:latin typeface="Heebo" pitchFamily="34" charset="0"/>
                <a:ea typeface="Heebo" pitchFamily="34" charset="-122"/>
                <a:cs typeface="Heebo" pitchFamily="34" charset="-120"/>
              </a:rPr>
              <a:t>Z. Yang, L. Shou, M. Gong, W. Lin, and D. Jiang, ―Model Compression with Two-stage Multi-teacher Knowledge Distillation for Web Question Answering System,‖ in Proceedings of the 13th International Conference on Web Search and Data Mining, Houston TX USA: ACM, Jan. 2020, pp. 690–698. doi: 10.1145/3336191.3371792. </a:t>
            </a:r>
            <a:endParaRPr lang="en-US" sz="980" dirty="0"/>
          </a:p>
        </p:txBody>
      </p:sp>
      <p:sp>
        <p:nvSpPr>
          <p:cNvPr id="15" name="Text 12"/>
          <p:cNvSpPr/>
          <p:nvPr/>
        </p:nvSpPr>
        <p:spPr>
          <a:xfrm>
            <a:off x="3820239" y="6978134"/>
            <a:ext cx="7188994" cy="398145"/>
          </a:xfrm>
          <a:prstGeom prst="rect">
            <a:avLst/>
          </a:prstGeom>
          <a:noFill/>
          <a:ln/>
        </p:spPr>
        <p:txBody>
          <a:bodyPr wrap="square" rtlCol="0" anchor="t"/>
          <a:lstStyle/>
          <a:p>
            <a:pPr marL="342900" indent="-342900" algn="l">
              <a:lnSpc>
                <a:spcPts val="1568"/>
              </a:lnSpc>
              <a:buSzPct val="100000"/>
              <a:buFont typeface="+mj-lt"/>
              <a:buAutoNum type="arabicPeriod" startAt="11"/>
            </a:pPr>
            <a:r>
              <a:rPr lang="en-US" sz="980" dirty="0">
                <a:solidFill>
                  <a:srgbClr val="DCD7E5"/>
                </a:solidFill>
                <a:latin typeface="Heebo" pitchFamily="34" charset="0"/>
                <a:ea typeface="Heebo" pitchFamily="34" charset="-122"/>
                <a:cs typeface="Heebo" pitchFamily="34" charset="-120"/>
              </a:rPr>
              <a:t> J. Mariani, S. Rosset, M. Garnier-Rizet, and L. Devillers, Eds., Natural Interaction with Robots, Knowbots and Smartphones: Putting Spoken Dialog Systems into Practice. New York, NY: Springer New York, 2014. doi: 10.1007/978-1-4614-8280-2. </a:t>
            </a:r>
            <a:endParaRPr lang="en-US" sz="980" dirty="0"/>
          </a:p>
        </p:txBody>
      </p:sp>
      <p:sp>
        <p:nvSpPr>
          <p:cNvPr id="16" name="Text 13"/>
          <p:cNvSpPr/>
          <p:nvPr/>
        </p:nvSpPr>
        <p:spPr>
          <a:xfrm>
            <a:off x="3820239" y="7438430"/>
            <a:ext cx="7188994" cy="597218"/>
          </a:xfrm>
          <a:prstGeom prst="rect">
            <a:avLst/>
          </a:prstGeom>
          <a:noFill/>
          <a:ln/>
        </p:spPr>
        <p:txBody>
          <a:bodyPr wrap="square" rtlCol="0" anchor="t"/>
          <a:lstStyle/>
          <a:p>
            <a:pPr marL="342900" indent="-342900" algn="l">
              <a:lnSpc>
                <a:spcPts val="1568"/>
              </a:lnSpc>
              <a:buSzPct val="100000"/>
              <a:buFont typeface="+mj-lt"/>
              <a:buAutoNum type="arabicPeriod" startAt="12"/>
            </a:pPr>
            <a:r>
              <a:rPr lang="en-US" sz="980" dirty="0">
                <a:solidFill>
                  <a:srgbClr val="DCD7E5"/>
                </a:solidFill>
                <a:latin typeface="Heebo" pitchFamily="34" charset="0"/>
                <a:ea typeface="Heebo" pitchFamily="34" charset="-122"/>
                <a:cs typeface="Heebo" pitchFamily="34" charset="-120"/>
              </a:rPr>
              <a:t> J. R. Bellegarda, ―Spoken Language Understanding for Natural Interaction: The Siri Experience,‖ in Natural Interaction with Robots, Knowbots and Smartphones, J. Mariani, S. Rosset, M. Garnier-Rizet, and L. Devillers, Eds., New York, NY: Springer New York, 2014, pp. 3–14. doi: 10.1007/978-1-4614-8280-2_1. </a:t>
            </a:r>
            <a:endParaRPr lang="en-US" sz="980" dirty="0"/>
          </a:p>
        </p:txBody>
      </p:sp>
      <p:sp>
        <p:nvSpPr>
          <p:cNvPr id="17" name="Text 14"/>
          <p:cNvSpPr/>
          <p:nvPr/>
        </p:nvSpPr>
        <p:spPr>
          <a:xfrm>
            <a:off x="3820239" y="8097798"/>
            <a:ext cx="7188994" cy="398145"/>
          </a:xfrm>
          <a:prstGeom prst="rect">
            <a:avLst/>
          </a:prstGeom>
          <a:noFill/>
          <a:ln/>
        </p:spPr>
        <p:txBody>
          <a:bodyPr wrap="square" rtlCol="0" anchor="t"/>
          <a:lstStyle/>
          <a:p>
            <a:pPr marL="342900" indent="-342900" algn="l">
              <a:lnSpc>
                <a:spcPts val="1568"/>
              </a:lnSpc>
              <a:buSzPct val="100000"/>
              <a:buFont typeface="+mj-lt"/>
              <a:buAutoNum type="arabicPeriod" startAt="13"/>
            </a:pPr>
            <a:r>
              <a:rPr lang="en-US" sz="980" dirty="0">
                <a:solidFill>
                  <a:srgbClr val="DCD7E5"/>
                </a:solidFill>
                <a:latin typeface="Heebo" pitchFamily="34" charset="0"/>
                <a:ea typeface="Heebo" pitchFamily="34" charset="-122"/>
                <a:cs typeface="Heebo" pitchFamily="34" charset="-120"/>
              </a:rPr>
              <a:t>C. Lee and Y. Ko, ―Spoken Language Understanding with a Novel Simultaneous Recognition Technique for Intelligent Personal Assistant Software,‖ Int. J. Artif. Intell. Tools, vol. 27, no. 03, p. 1850009, May 2018, doi: 10.1142/S0218213018500094.</a:t>
            </a:r>
            <a:endParaRPr lang="en-US" sz="980" dirty="0"/>
          </a:p>
        </p:txBody>
      </p:sp>
      <p:sp>
        <p:nvSpPr>
          <p:cNvPr id="18" name="Text 15"/>
          <p:cNvSpPr/>
          <p:nvPr/>
        </p:nvSpPr>
        <p:spPr>
          <a:xfrm>
            <a:off x="3820239" y="8558093"/>
            <a:ext cx="7188994" cy="398145"/>
          </a:xfrm>
          <a:prstGeom prst="rect">
            <a:avLst/>
          </a:prstGeom>
          <a:noFill/>
          <a:ln/>
        </p:spPr>
        <p:txBody>
          <a:bodyPr wrap="square" rtlCol="0" anchor="t"/>
          <a:lstStyle/>
          <a:p>
            <a:pPr marL="342900" indent="-342900" algn="l">
              <a:lnSpc>
                <a:spcPts val="1568"/>
              </a:lnSpc>
              <a:buSzPct val="100000"/>
              <a:buFont typeface="+mj-lt"/>
              <a:buAutoNum type="arabicPeriod" startAt="14"/>
            </a:pPr>
            <a:r>
              <a:rPr lang="en-US" sz="980" dirty="0">
                <a:solidFill>
                  <a:srgbClr val="DCD7E5"/>
                </a:solidFill>
                <a:latin typeface="Heebo" pitchFamily="34" charset="0"/>
                <a:ea typeface="Heebo" pitchFamily="34" charset="-122"/>
                <a:cs typeface="Heebo" pitchFamily="34" charset="-120"/>
              </a:rPr>
              <a:t> W. Hariri, ―Unlocking the Potential of ChatGPT: A Comprehensive Exploration of its Applications, Advantages, Limitations, and Future Directions in Natural Language Processing,‖ 2023, doi: 10.48550/ARXIV.2304.02017. </a:t>
            </a:r>
            <a:endParaRPr lang="en-US" sz="980" dirty="0"/>
          </a:p>
        </p:txBody>
      </p:sp>
      <p:sp>
        <p:nvSpPr>
          <p:cNvPr id="19" name="Text 16"/>
          <p:cNvSpPr/>
          <p:nvPr/>
        </p:nvSpPr>
        <p:spPr>
          <a:xfrm>
            <a:off x="3820239" y="9018389"/>
            <a:ext cx="7188994" cy="398145"/>
          </a:xfrm>
          <a:prstGeom prst="rect">
            <a:avLst/>
          </a:prstGeom>
          <a:noFill/>
          <a:ln/>
        </p:spPr>
        <p:txBody>
          <a:bodyPr wrap="square" rtlCol="0" anchor="t"/>
          <a:lstStyle/>
          <a:p>
            <a:pPr marL="342900" indent="-342900" algn="l">
              <a:lnSpc>
                <a:spcPts val="1568"/>
              </a:lnSpc>
              <a:buSzPct val="100000"/>
              <a:buFont typeface="+mj-lt"/>
              <a:buAutoNum type="arabicPeriod" startAt="15"/>
            </a:pPr>
            <a:r>
              <a:rPr lang="en-US" sz="980" dirty="0">
                <a:solidFill>
                  <a:srgbClr val="DCD7E5"/>
                </a:solidFill>
                <a:latin typeface="Heebo" pitchFamily="34" charset="0"/>
                <a:ea typeface="Heebo" pitchFamily="34" charset="-122"/>
                <a:cs typeface="Heebo" pitchFamily="34" charset="-120"/>
              </a:rPr>
              <a:t>A. Ait-Mlouk and L. Jiang, ―KBot: A Knowledge Graph Based ChatBot for Natural Language Understanding Over Linked Data,‖ IEEE Access, vol. 8, pp. 149220–149230, 2020, doi: 10.1109/ACCESS.2020.3016142</a:t>
            </a:r>
            <a:endParaRPr lang="en-US" sz="98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sp>
      <p:pic>
        <p:nvPicPr>
          <p:cNvPr id="6" name="Image 2" descr="preencoded.png"/>
          <p:cNvPicPr>
            <a:picLocks noChangeAspect="1"/>
          </p:cNvPicPr>
          <p:nvPr/>
        </p:nvPicPr>
        <p:blipFill>
          <a:blip r:embed="rId5"/>
          <a:stretch>
            <a:fillRect/>
          </a:stretch>
        </p:blipFill>
        <p:spPr>
          <a:xfrm>
            <a:off x="2408873" y="705445"/>
            <a:ext cx="9812536" cy="5790962"/>
          </a:xfrm>
          <a:prstGeom prst="rect">
            <a:avLst/>
          </a:prstGeom>
        </p:spPr>
      </p:pic>
      <p:sp>
        <p:nvSpPr>
          <p:cNvPr id="7" name="Text 2"/>
          <p:cNvSpPr/>
          <p:nvPr/>
        </p:nvSpPr>
        <p:spPr>
          <a:xfrm>
            <a:off x="2037993" y="6829663"/>
            <a:ext cx="5554980" cy="694373"/>
          </a:xfrm>
          <a:prstGeom prst="rect">
            <a:avLst/>
          </a:prstGeom>
          <a:noFill/>
          <a:ln/>
        </p:spPr>
        <p:txBody>
          <a:bodyPr wrap="none" rtlCol="0" anchor="t"/>
          <a:lstStyle/>
          <a:p>
            <a:pPr marL="0" indent="0">
              <a:lnSpc>
                <a:spcPts val="5468"/>
              </a:lnSpc>
              <a:buNone/>
            </a:pPr>
            <a:endParaRPr lang="en-US" sz="437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922151"/>
            <a:ext cx="5718691" cy="416481"/>
          </a:xfrm>
          <a:prstGeom prst="rect">
            <a:avLst/>
          </a:prstGeom>
          <a:noFill/>
          <a:ln/>
        </p:spPr>
        <p:txBody>
          <a:bodyPr wrap="none" rtlCol="0" anchor="t"/>
          <a:lstStyle/>
          <a:p>
            <a:pPr marL="0" indent="0">
              <a:lnSpc>
                <a:spcPts val="3281"/>
              </a:lnSpc>
              <a:buNone/>
            </a:pPr>
            <a:r>
              <a:rPr lang="en-US" sz="2624" b="1" dirty="0">
                <a:solidFill>
                  <a:srgbClr val="F2F0F4"/>
                </a:solidFill>
                <a:latin typeface="Montserrat" pitchFamily="34" charset="0"/>
                <a:ea typeface="Montserrat" pitchFamily="34" charset="-122"/>
                <a:cs typeface="Montserrat" pitchFamily="34" charset="-120"/>
              </a:rPr>
              <a:t>Discovering Virtual Companions:</a:t>
            </a:r>
            <a:endParaRPr lang="en-US" sz="2624" dirty="0"/>
          </a:p>
        </p:txBody>
      </p:sp>
      <p:sp>
        <p:nvSpPr>
          <p:cNvPr id="6" name="Text 2"/>
          <p:cNvSpPr/>
          <p:nvPr/>
        </p:nvSpPr>
        <p:spPr>
          <a:xfrm>
            <a:off x="833199" y="3560802"/>
            <a:ext cx="2777490" cy="347186"/>
          </a:xfrm>
          <a:prstGeom prst="rect">
            <a:avLst/>
          </a:prstGeom>
          <a:noFill/>
          <a:ln/>
        </p:spPr>
        <p:txBody>
          <a:bodyPr wrap="none" rtlCol="0" anchor="t"/>
          <a:lstStyle/>
          <a:p>
            <a:pPr marL="0" indent="0">
              <a:lnSpc>
                <a:spcPts val="2734"/>
              </a:lnSpc>
              <a:buNone/>
            </a:pPr>
            <a:r>
              <a:rPr lang="en-US" sz="2187" b="1" dirty="0">
                <a:solidFill>
                  <a:srgbClr val="F2F0F4"/>
                </a:solidFill>
                <a:latin typeface="Montserrat" pitchFamily="34" charset="0"/>
                <a:ea typeface="Montserrat" pitchFamily="34" charset="-122"/>
                <a:cs typeface="Montserrat" pitchFamily="34" charset="-120"/>
              </a:rPr>
              <a:t>Abstract:</a:t>
            </a:r>
            <a:endParaRPr lang="en-US" sz="2187" dirty="0"/>
          </a:p>
        </p:txBody>
      </p:sp>
      <p:sp>
        <p:nvSpPr>
          <p:cNvPr id="7" name="Text 3"/>
          <p:cNvSpPr/>
          <p:nvPr/>
        </p:nvSpPr>
        <p:spPr>
          <a:xfrm>
            <a:off x="833199" y="4241244"/>
            <a:ext cx="747760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An abstract is a concise summary of the key points of a document, research paper, or presentation. It provides an overview of the main ideas, findings, and conclusions without delving into extensive details.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2564011"/>
            <a:ext cx="2777490" cy="347186"/>
          </a:xfrm>
          <a:prstGeom prst="rect">
            <a:avLst/>
          </a:prstGeom>
          <a:noFill/>
          <a:ln/>
        </p:spPr>
        <p:txBody>
          <a:bodyPr wrap="none" rtlCol="0" anchor="t"/>
          <a:lstStyle/>
          <a:p>
            <a:pPr marL="0" indent="0">
              <a:lnSpc>
                <a:spcPts val="2734"/>
              </a:lnSpc>
              <a:buNone/>
            </a:pPr>
            <a:r>
              <a:rPr lang="en-US" sz="2187" b="1" dirty="0">
                <a:solidFill>
                  <a:srgbClr val="F2F0F4"/>
                </a:solidFill>
                <a:latin typeface="Montserrat" pitchFamily="34" charset="0"/>
                <a:ea typeface="Montserrat" pitchFamily="34" charset="-122"/>
                <a:cs typeface="Montserrat" pitchFamily="34" charset="-120"/>
              </a:rPr>
              <a:t>INTRODUCTION:</a:t>
            </a:r>
            <a:endParaRPr lang="en-US" sz="2187" dirty="0"/>
          </a:p>
        </p:txBody>
      </p:sp>
      <p:sp>
        <p:nvSpPr>
          <p:cNvPr id="5" name="Text 2"/>
          <p:cNvSpPr/>
          <p:nvPr/>
        </p:nvSpPr>
        <p:spPr>
          <a:xfrm>
            <a:off x="2393394" y="3355538"/>
            <a:ext cx="10199013"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DCD7E5"/>
                </a:solidFill>
                <a:latin typeface="Heebo" pitchFamily="34" charset="0"/>
                <a:ea typeface="Heebo" pitchFamily="34" charset="-122"/>
                <a:cs typeface="Heebo" pitchFamily="34" charset="-120"/>
              </a:rPr>
              <a:t>Virtual companions have emerged as a result of advancements in artificial intelligence and machine learning, enabling computers to understand and respond to human language and context</a:t>
            </a:r>
            <a:endParaRPr lang="en-US" sz="1750" dirty="0"/>
          </a:p>
        </p:txBody>
      </p:sp>
      <p:sp>
        <p:nvSpPr>
          <p:cNvPr id="6" name="Text 3"/>
          <p:cNvSpPr/>
          <p:nvPr/>
        </p:nvSpPr>
        <p:spPr>
          <a:xfrm>
            <a:off x="2393394" y="4155162"/>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DCD7E5"/>
                </a:solidFill>
                <a:latin typeface="Heebo" pitchFamily="34" charset="0"/>
                <a:ea typeface="Heebo" pitchFamily="34" charset="-122"/>
                <a:cs typeface="Heebo" pitchFamily="34" charset="-120"/>
              </a:rPr>
              <a:t>The applications of virtual companions span across multiple domains, revolutionizing how we interact with technology and each other</a:t>
            </a:r>
            <a:endParaRPr lang="en-US" sz="1750" dirty="0"/>
          </a:p>
        </p:txBody>
      </p:sp>
      <p:sp>
        <p:nvSpPr>
          <p:cNvPr id="7" name="Text 4"/>
          <p:cNvSpPr/>
          <p:nvPr/>
        </p:nvSpPr>
        <p:spPr>
          <a:xfrm>
            <a:off x="2393394" y="4954786"/>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DCD7E5"/>
                </a:solidFill>
                <a:latin typeface="Heebo" pitchFamily="34" charset="0"/>
                <a:ea typeface="Heebo" pitchFamily="34" charset="-122"/>
                <a:cs typeface="Heebo" pitchFamily="34" charset="-120"/>
              </a:rPr>
              <a:t>As virtual companions become more integrated into our lives, ethical considerations regarding privacy, data security, and algorithmic bias become paramount</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21654" y="2727960"/>
            <a:ext cx="4931093" cy="2773680"/>
          </a:xfrm>
          <a:prstGeom prst="rect">
            <a:avLst/>
          </a:prstGeom>
        </p:spPr>
      </p:pic>
      <p:sp>
        <p:nvSpPr>
          <p:cNvPr id="6" name="Text 1"/>
          <p:cNvSpPr/>
          <p:nvPr/>
        </p:nvSpPr>
        <p:spPr>
          <a:xfrm>
            <a:off x="833199" y="2128123"/>
            <a:ext cx="2777490" cy="347186"/>
          </a:xfrm>
          <a:prstGeom prst="rect">
            <a:avLst/>
          </a:prstGeom>
          <a:noFill/>
          <a:ln/>
        </p:spPr>
        <p:txBody>
          <a:bodyPr wrap="none" rtlCol="0" anchor="t"/>
          <a:lstStyle/>
          <a:p>
            <a:pPr marL="0" indent="0">
              <a:lnSpc>
                <a:spcPts val="2734"/>
              </a:lnSpc>
              <a:buNone/>
            </a:pPr>
            <a:r>
              <a:rPr lang="en-US" sz="2187" b="1" dirty="0">
                <a:solidFill>
                  <a:srgbClr val="F2F0F4"/>
                </a:solidFill>
                <a:latin typeface="Montserrat" pitchFamily="34" charset="0"/>
                <a:ea typeface="Montserrat" pitchFamily="34" charset="-122"/>
                <a:cs typeface="Montserrat" pitchFamily="34" charset="-120"/>
              </a:rPr>
              <a:t>Literature survey:</a:t>
            </a:r>
            <a:endParaRPr lang="en-US" sz="2187" dirty="0"/>
          </a:p>
        </p:txBody>
      </p:sp>
      <p:sp>
        <p:nvSpPr>
          <p:cNvPr id="7" name="Text 2"/>
          <p:cNvSpPr/>
          <p:nvPr/>
        </p:nvSpPr>
        <p:spPr>
          <a:xfrm>
            <a:off x="1188601" y="2725222"/>
            <a:ext cx="7122200" cy="1066205"/>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DCD7E5"/>
                </a:solidFill>
                <a:latin typeface="Heebo" pitchFamily="34" charset="0"/>
                <a:ea typeface="Heebo" pitchFamily="34" charset="-122"/>
                <a:cs typeface="Heebo" pitchFamily="34" charset="-120"/>
              </a:rPr>
              <a:t>Conducting a literature review on virtual companion chats entails examining a wide range of research papers, articles, and studies from both academic and commercial sources. </a:t>
            </a:r>
            <a:endParaRPr lang="en-US" sz="1750" dirty="0"/>
          </a:p>
        </p:txBody>
      </p:sp>
      <p:sp>
        <p:nvSpPr>
          <p:cNvPr id="8" name="Text 3"/>
          <p:cNvSpPr/>
          <p:nvPr/>
        </p:nvSpPr>
        <p:spPr>
          <a:xfrm>
            <a:off x="1188601" y="3880247"/>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DCD7E5"/>
                </a:solidFill>
                <a:latin typeface="Heebo" pitchFamily="34" charset="0"/>
                <a:ea typeface="Heebo" pitchFamily="34" charset="-122"/>
                <a:cs typeface="Heebo" pitchFamily="34" charset="-120"/>
              </a:rPr>
              <a:t>Academic articles and research papers covering subjects like dialogue systems, machine learning techniques for conversation modeling, and natural language processing are good places to start your investigation. </a:t>
            </a:r>
            <a:endParaRPr lang="en-US" sz="1750" dirty="0"/>
          </a:p>
        </p:txBody>
      </p:sp>
      <p:sp>
        <p:nvSpPr>
          <p:cNvPr id="9" name="Text 4"/>
          <p:cNvSpPr/>
          <p:nvPr/>
        </p:nvSpPr>
        <p:spPr>
          <a:xfrm>
            <a:off x="1188601" y="5035272"/>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DCD7E5"/>
                </a:solidFill>
                <a:latin typeface="Heebo" pitchFamily="34" charset="0"/>
                <a:ea typeface="Heebo" pitchFamily="34" charset="-122"/>
                <a:cs typeface="Heebo" pitchFamily="34" charset="-120"/>
              </a:rPr>
              <a:t>The state-of-the-art in conversational AI is comprehensively summarized in survey papers and review articles, which also emphasize new trends, difficulties, and potential directions. </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649730"/>
            <a:ext cx="2777490" cy="347186"/>
          </a:xfrm>
          <a:prstGeom prst="rect">
            <a:avLst/>
          </a:prstGeom>
          <a:noFill/>
          <a:ln/>
        </p:spPr>
        <p:txBody>
          <a:bodyPr wrap="none" rtlCol="0" anchor="t"/>
          <a:lstStyle/>
          <a:p>
            <a:pPr marL="0" indent="0">
              <a:lnSpc>
                <a:spcPts val="2734"/>
              </a:lnSpc>
              <a:buNone/>
            </a:pPr>
            <a:r>
              <a:rPr lang="en-US" sz="2187" b="1" dirty="0">
                <a:solidFill>
                  <a:srgbClr val="F2F0F4"/>
                </a:solidFill>
                <a:latin typeface="Montserrat" pitchFamily="34" charset="0"/>
                <a:ea typeface="Montserrat" pitchFamily="34" charset="-122"/>
                <a:cs typeface="Montserrat" pitchFamily="34" charset="-120"/>
              </a:rPr>
              <a:t>Methodology:</a:t>
            </a:r>
            <a:endParaRPr lang="en-US" sz="2187" dirty="0"/>
          </a:p>
        </p:txBody>
      </p:sp>
      <p:sp>
        <p:nvSpPr>
          <p:cNvPr id="5" name="Shape 2"/>
          <p:cNvSpPr/>
          <p:nvPr/>
        </p:nvSpPr>
        <p:spPr>
          <a:xfrm>
            <a:off x="2037993" y="2441258"/>
            <a:ext cx="3370064" cy="4138613"/>
          </a:xfrm>
          <a:prstGeom prst="roundRect">
            <a:avLst>
              <a:gd name="adj" fmla="val 2967"/>
            </a:avLst>
          </a:prstGeom>
          <a:noFill/>
          <a:ln w="7620">
            <a:solidFill>
              <a:srgbClr val="552C86"/>
            </a:solidFill>
            <a:prstDash val="solid"/>
          </a:ln>
        </p:spPr>
      </p:sp>
      <p:sp>
        <p:nvSpPr>
          <p:cNvPr id="6" name="Text 3"/>
          <p:cNvSpPr/>
          <p:nvPr/>
        </p:nvSpPr>
        <p:spPr>
          <a:xfrm>
            <a:off x="2267783" y="2671048"/>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Proposed System</a:t>
            </a:r>
            <a:endParaRPr lang="en-US" sz="2187" dirty="0"/>
          </a:p>
        </p:txBody>
      </p:sp>
      <p:sp>
        <p:nvSpPr>
          <p:cNvPr id="7" name="Text 4"/>
          <p:cNvSpPr/>
          <p:nvPr/>
        </p:nvSpPr>
        <p:spPr>
          <a:xfrm>
            <a:off x="2267783" y="3151465"/>
            <a:ext cx="2910483" cy="3198614"/>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proposed system leverages advanced deep learning algorithms to analyze complex data patterns. It combines supervised and unsupervised techniques for accurate prediction and anomaly detection.</a:t>
            </a:r>
            <a:endParaRPr lang="en-US" sz="1750" dirty="0"/>
          </a:p>
        </p:txBody>
      </p:sp>
      <p:sp>
        <p:nvSpPr>
          <p:cNvPr id="8" name="Shape 5"/>
          <p:cNvSpPr/>
          <p:nvPr/>
        </p:nvSpPr>
        <p:spPr>
          <a:xfrm>
            <a:off x="5630228" y="2441258"/>
            <a:ext cx="3370064" cy="4138613"/>
          </a:xfrm>
          <a:prstGeom prst="roundRect">
            <a:avLst>
              <a:gd name="adj" fmla="val 2967"/>
            </a:avLst>
          </a:prstGeom>
          <a:noFill/>
          <a:ln w="7620">
            <a:solidFill>
              <a:srgbClr val="552C86"/>
            </a:solidFill>
            <a:prstDash val="solid"/>
          </a:ln>
        </p:spPr>
      </p:sp>
      <p:sp>
        <p:nvSpPr>
          <p:cNvPr id="9" name="Text 6"/>
          <p:cNvSpPr/>
          <p:nvPr/>
        </p:nvSpPr>
        <p:spPr>
          <a:xfrm>
            <a:off x="5860018" y="2671048"/>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Data Collection</a:t>
            </a:r>
            <a:endParaRPr lang="en-US" sz="2187" dirty="0"/>
          </a:p>
        </p:txBody>
      </p:sp>
      <p:sp>
        <p:nvSpPr>
          <p:cNvPr id="10" name="Text 7"/>
          <p:cNvSpPr/>
          <p:nvPr/>
        </p:nvSpPr>
        <p:spPr>
          <a:xfrm>
            <a:off x="5860018" y="3151465"/>
            <a:ext cx="2910483" cy="284321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 diverse dataset is curated from various sources, ensuring comprehensive coverage of the problem domain. Rigorous data preprocessing and cleaning are performed to enhance model performance.</a:t>
            </a:r>
            <a:endParaRPr lang="en-US" sz="1750" dirty="0"/>
          </a:p>
        </p:txBody>
      </p:sp>
      <p:sp>
        <p:nvSpPr>
          <p:cNvPr id="11" name="Shape 8"/>
          <p:cNvSpPr/>
          <p:nvPr/>
        </p:nvSpPr>
        <p:spPr>
          <a:xfrm>
            <a:off x="9222462" y="2441258"/>
            <a:ext cx="3370064" cy="4138613"/>
          </a:xfrm>
          <a:prstGeom prst="roundRect">
            <a:avLst>
              <a:gd name="adj" fmla="val 2967"/>
            </a:avLst>
          </a:prstGeom>
          <a:noFill/>
          <a:ln w="7620">
            <a:solidFill>
              <a:srgbClr val="552C86"/>
            </a:solidFill>
            <a:prstDash val="solid"/>
          </a:ln>
        </p:spPr>
      </p:sp>
      <p:sp>
        <p:nvSpPr>
          <p:cNvPr id="12" name="Text 9"/>
          <p:cNvSpPr/>
          <p:nvPr/>
        </p:nvSpPr>
        <p:spPr>
          <a:xfrm>
            <a:off x="9452253" y="2671048"/>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Model Training</a:t>
            </a:r>
            <a:endParaRPr lang="en-US" sz="2187" dirty="0"/>
          </a:p>
        </p:txBody>
      </p:sp>
      <p:sp>
        <p:nvSpPr>
          <p:cNvPr id="13" name="Text 10"/>
          <p:cNvSpPr/>
          <p:nvPr/>
        </p:nvSpPr>
        <p:spPr>
          <a:xfrm>
            <a:off x="9452253" y="3151465"/>
            <a:ext cx="2910483" cy="284321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State-of-the-art neural network architectures are employed for model training. Hyperparameter tuning and cross-validation techniques are leveraged to optimize model performance and generalization.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3529"/>
          </a:xfrm>
          <a:prstGeom prst="rect">
            <a:avLst/>
          </a:prstGeom>
          <a:solidFill>
            <a:srgbClr val="0D0A2C">
              <a:alpha val="75000"/>
            </a:srgbClr>
          </a:solidFill>
          <a:ln/>
        </p:spPr>
      </p:sp>
      <p:sp>
        <p:nvSpPr>
          <p:cNvPr id="4" name="Text 1"/>
          <p:cNvSpPr/>
          <p:nvPr/>
        </p:nvSpPr>
        <p:spPr>
          <a:xfrm>
            <a:off x="2275880" y="583406"/>
            <a:ext cx="5489019" cy="331589"/>
          </a:xfrm>
          <a:prstGeom prst="rect">
            <a:avLst/>
          </a:prstGeom>
          <a:noFill/>
          <a:ln/>
        </p:spPr>
        <p:txBody>
          <a:bodyPr wrap="none" rtlCol="0" anchor="t"/>
          <a:lstStyle/>
          <a:p>
            <a:pPr marL="0" indent="0">
              <a:lnSpc>
                <a:spcPts val="2610"/>
              </a:lnSpc>
              <a:buNone/>
            </a:pPr>
            <a:r>
              <a:rPr lang="en-US" sz="2088" b="1" dirty="0">
                <a:solidFill>
                  <a:srgbClr val="F2F0F4"/>
                </a:solidFill>
                <a:latin typeface="Montserrat" pitchFamily="34" charset="0"/>
                <a:ea typeface="Montserrat" pitchFamily="34" charset="-122"/>
                <a:cs typeface="Montserrat" pitchFamily="34" charset="-120"/>
              </a:rPr>
              <a:t>Architecture Diagram and Pseudocode:</a:t>
            </a:r>
            <a:endParaRPr lang="en-US" sz="2088" dirty="0"/>
          </a:p>
        </p:txBody>
      </p:sp>
      <p:sp>
        <p:nvSpPr>
          <p:cNvPr id="5" name="Text 2"/>
          <p:cNvSpPr/>
          <p:nvPr/>
        </p:nvSpPr>
        <p:spPr>
          <a:xfrm>
            <a:off x="2275880" y="1344454"/>
            <a:ext cx="4780359" cy="424339"/>
          </a:xfrm>
          <a:prstGeom prst="rect">
            <a:avLst/>
          </a:prstGeom>
          <a:noFill/>
          <a:ln/>
        </p:spPr>
        <p:txBody>
          <a:bodyPr wrap="none" rtlCol="0" anchor="t"/>
          <a:lstStyle/>
          <a:p>
            <a:pPr marL="0" indent="0">
              <a:lnSpc>
                <a:spcPts val="3341"/>
              </a:lnSpc>
              <a:buNone/>
            </a:pPr>
            <a:r>
              <a:rPr lang="en-US" sz="2088" dirty="0">
                <a:solidFill>
                  <a:srgbClr val="DCD7E5"/>
                </a:solidFill>
                <a:latin typeface="Heebo" pitchFamily="34" charset="0"/>
                <a:ea typeface="Heebo" pitchFamily="34" charset="-122"/>
                <a:cs typeface="Heebo" pitchFamily="34" charset="-120"/>
              </a:rPr>
              <a:t>Architecture Diagram:</a:t>
            </a:r>
            <a:endParaRPr lang="en-US" sz="2088" dirty="0"/>
          </a:p>
        </p:txBody>
      </p:sp>
      <p:sp>
        <p:nvSpPr>
          <p:cNvPr id="6" name="Text 3"/>
          <p:cNvSpPr/>
          <p:nvPr/>
        </p:nvSpPr>
        <p:spPr>
          <a:xfrm>
            <a:off x="2275880" y="1959650"/>
            <a:ext cx="4780359" cy="1697236"/>
          </a:xfrm>
          <a:prstGeom prst="rect">
            <a:avLst/>
          </a:prstGeom>
          <a:noFill/>
          <a:ln/>
        </p:spPr>
        <p:txBody>
          <a:bodyPr wrap="square" rtlCol="0" anchor="t"/>
          <a:lstStyle/>
          <a:p>
            <a:pPr marL="0" indent="0">
              <a:lnSpc>
                <a:spcPts val="2673"/>
              </a:lnSpc>
              <a:buNone/>
            </a:pPr>
            <a:r>
              <a:rPr lang="en-US" sz="1671" dirty="0">
                <a:solidFill>
                  <a:srgbClr val="DCD7E5"/>
                </a:solidFill>
                <a:latin typeface="Heebo" pitchFamily="34" charset="0"/>
                <a:ea typeface="Heebo" pitchFamily="34" charset="-122"/>
                <a:cs typeface="Heebo" pitchFamily="34" charset="-120"/>
              </a:rPr>
              <a:t>The proposed system utilizes a modular architecture, with distinct components for data collection, processing, and decision-making. This allows for scalability and flexibility as the system evolves.</a:t>
            </a:r>
            <a:endParaRPr lang="en-US" sz="1671" dirty="0"/>
          </a:p>
        </p:txBody>
      </p:sp>
      <p:sp>
        <p:nvSpPr>
          <p:cNvPr id="7" name="Text 4"/>
          <p:cNvSpPr/>
          <p:nvPr/>
        </p:nvSpPr>
        <p:spPr>
          <a:xfrm>
            <a:off x="2275880" y="3847743"/>
            <a:ext cx="4780359" cy="424339"/>
          </a:xfrm>
          <a:prstGeom prst="rect">
            <a:avLst/>
          </a:prstGeom>
          <a:noFill/>
          <a:ln/>
        </p:spPr>
        <p:txBody>
          <a:bodyPr wrap="none" rtlCol="0" anchor="t"/>
          <a:lstStyle/>
          <a:p>
            <a:pPr marL="0" indent="0">
              <a:lnSpc>
                <a:spcPts val="3341"/>
              </a:lnSpc>
              <a:buNone/>
            </a:pPr>
            <a:r>
              <a:rPr lang="en-US" sz="2088" b="1" dirty="0">
                <a:solidFill>
                  <a:srgbClr val="DCD7E5"/>
                </a:solidFill>
                <a:latin typeface="Heebo" pitchFamily="34" charset="0"/>
                <a:ea typeface="Heebo" pitchFamily="34" charset="-122"/>
                <a:cs typeface="Heebo" pitchFamily="34" charset="-120"/>
              </a:rPr>
              <a:t>Pseudocode:</a:t>
            </a:r>
            <a:endParaRPr lang="en-US" sz="2088" dirty="0"/>
          </a:p>
        </p:txBody>
      </p:sp>
      <p:sp>
        <p:nvSpPr>
          <p:cNvPr id="8" name="Text 5"/>
          <p:cNvSpPr/>
          <p:nvPr/>
        </p:nvSpPr>
        <p:spPr>
          <a:xfrm>
            <a:off x="2615327" y="4510683"/>
            <a:ext cx="4440912" cy="339447"/>
          </a:xfrm>
          <a:prstGeom prst="rect">
            <a:avLst/>
          </a:prstGeom>
          <a:noFill/>
          <a:ln/>
        </p:spPr>
        <p:txBody>
          <a:bodyPr wrap="none" rtlCol="0" anchor="t"/>
          <a:lstStyle/>
          <a:p>
            <a:pPr marL="342900" indent="-342900" algn="l">
              <a:lnSpc>
                <a:spcPts val="2673"/>
              </a:lnSpc>
              <a:buSzPct val="100000"/>
              <a:buFont typeface="+mj-lt"/>
              <a:buAutoNum type="arabicPeriod"/>
            </a:pPr>
            <a:r>
              <a:rPr lang="en-US" sz="1671" dirty="0">
                <a:solidFill>
                  <a:srgbClr val="DCD7E5"/>
                </a:solidFill>
                <a:latin typeface="Heebo" pitchFamily="34" charset="0"/>
                <a:ea typeface="Heebo" pitchFamily="34" charset="-122"/>
                <a:cs typeface="Heebo" pitchFamily="34" charset="-120"/>
              </a:rPr>
              <a:t>Gather input data from various sources</a:t>
            </a:r>
            <a:endParaRPr lang="en-US" sz="1671" dirty="0"/>
          </a:p>
        </p:txBody>
      </p:sp>
      <p:sp>
        <p:nvSpPr>
          <p:cNvPr id="9" name="Text 6"/>
          <p:cNvSpPr/>
          <p:nvPr/>
        </p:nvSpPr>
        <p:spPr>
          <a:xfrm>
            <a:off x="2615327" y="4934903"/>
            <a:ext cx="4440912" cy="339447"/>
          </a:xfrm>
          <a:prstGeom prst="rect">
            <a:avLst/>
          </a:prstGeom>
          <a:noFill/>
          <a:ln/>
        </p:spPr>
        <p:txBody>
          <a:bodyPr wrap="none" rtlCol="0" anchor="t"/>
          <a:lstStyle/>
          <a:p>
            <a:pPr marL="342900" indent="-342900" algn="l">
              <a:lnSpc>
                <a:spcPts val="2673"/>
              </a:lnSpc>
              <a:buSzPct val="100000"/>
              <a:buFont typeface="+mj-lt"/>
              <a:buAutoNum type="arabicPeriod" startAt="2"/>
            </a:pPr>
            <a:r>
              <a:rPr lang="en-US" sz="1671" dirty="0">
                <a:solidFill>
                  <a:srgbClr val="DCD7E5"/>
                </a:solidFill>
                <a:latin typeface="Heebo" pitchFamily="34" charset="0"/>
                <a:ea typeface="Heebo" pitchFamily="34" charset="-122"/>
                <a:cs typeface="Heebo" pitchFamily="34" charset="-120"/>
              </a:rPr>
              <a:t>Preprocess and normalize the data</a:t>
            </a:r>
            <a:endParaRPr lang="en-US" sz="1671" dirty="0"/>
          </a:p>
        </p:txBody>
      </p:sp>
      <p:sp>
        <p:nvSpPr>
          <p:cNvPr id="10" name="Text 7"/>
          <p:cNvSpPr/>
          <p:nvPr/>
        </p:nvSpPr>
        <p:spPr>
          <a:xfrm>
            <a:off x="2615327" y="5359122"/>
            <a:ext cx="4440912" cy="678894"/>
          </a:xfrm>
          <a:prstGeom prst="rect">
            <a:avLst/>
          </a:prstGeom>
          <a:noFill/>
          <a:ln/>
        </p:spPr>
        <p:txBody>
          <a:bodyPr wrap="square" rtlCol="0" anchor="t"/>
          <a:lstStyle/>
          <a:p>
            <a:pPr marL="342900" indent="-342900" algn="l">
              <a:lnSpc>
                <a:spcPts val="2673"/>
              </a:lnSpc>
              <a:buSzPct val="100000"/>
              <a:buFont typeface="+mj-lt"/>
              <a:buAutoNum type="arabicPeriod" startAt="3"/>
            </a:pPr>
            <a:r>
              <a:rPr lang="en-US" sz="1671" dirty="0">
                <a:solidFill>
                  <a:srgbClr val="DCD7E5"/>
                </a:solidFill>
                <a:latin typeface="Heebo" pitchFamily="34" charset="0"/>
                <a:ea typeface="Heebo" pitchFamily="34" charset="-122"/>
                <a:cs typeface="Heebo" pitchFamily="34" charset="-120"/>
              </a:rPr>
              <a:t>Apply machine learning algorithms to analyze patterns and make predictions</a:t>
            </a:r>
            <a:endParaRPr lang="en-US" sz="1671" dirty="0"/>
          </a:p>
        </p:txBody>
      </p:sp>
      <p:sp>
        <p:nvSpPr>
          <p:cNvPr id="11" name="Text 8"/>
          <p:cNvSpPr/>
          <p:nvPr/>
        </p:nvSpPr>
        <p:spPr>
          <a:xfrm>
            <a:off x="2615327" y="6122789"/>
            <a:ext cx="4440912" cy="678894"/>
          </a:xfrm>
          <a:prstGeom prst="rect">
            <a:avLst/>
          </a:prstGeom>
          <a:noFill/>
          <a:ln/>
        </p:spPr>
        <p:txBody>
          <a:bodyPr wrap="square" rtlCol="0" anchor="t"/>
          <a:lstStyle/>
          <a:p>
            <a:pPr marL="342900" indent="-342900" algn="l">
              <a:lnSpc>
                <a:spcPts val="2673"/>
              </a:lnSpc>
              <a:buSzPct val="100000"/>
              <a:buFont typeface="+mj-lt"/>
              <a:buAutoNum type="arabicPeriod" startAt="4"/>
            </a:pPr>
            <a:r>
              <a:rPr lang="en-US" sz="1671" dirty="0">
                <a:solidFill>
                  <a:srgbClr val="DCD7E5"/>
                </a:solidFill>
                <a:latin typeface="Heebo" pitchFamily="34" charset="0"/>
                <a:ea typeface="Heebo" pitchFamily="34" charset="-122"/>
                <a:cs typeface="Heebo" pitchFamily="34" charset="-120"/>
              </a:rPr>
              <a:t>Integrate the results into a decision-making framework</a:t>
            </a:r>
            <a:endParaRPr lang="en-US" sz="1671" dirty="0"/>
          </a:p>
        </p:txBody>
      </p:sp>
      <p:sp>
        <p:nvSpPr>
          <p:cNvPr id="12" name="Text 9"/>
          <p:cNvSpPr/>
          <p:nvPr/>
        </p:nvSpPr>
        <p:spPr>
          <a:xfrm>
            <a:off x="2615327" y="6886456"/>
            <a:ext cx="4440912" cy="678894"/>
          </a:xfrm>
          <a:prstGeom prst="rect">
            <a:avLst/>
          </a:prstGeom>
          <a:noFill/>
          <a:ln/>
        </p:spPr>
        <p:txBody>
          <a:bodyPr wrap="square" rtlCol="0" anchor="t"/>
          <a:lstStyle/>
          <a:p>
            <a:pPr marL="342900" indent="-342900" algn="l">
              <a:lnSpc>
                <a:spcPts val="2673"/>
              </a:lnSpc>
              <a:buSzPct val="100000"/>
              <a:buFont typeface="+mj-lt"/>
              <a:buAutoNum type="arabicPeriod" startAt="5"/>
            </a:pPr>
            <a:r>
              <a:rPr lang="en-US" sz="1671" dirty="0">
                <a:solidFill>
                  <a:srgbClr val="DCD7E5"/>
                </a:solidFill>
                <a:latin typeface="Heebo" pitchFamily="34" charset="0"/>
                <a:ea typeface="Heebo" pitchFamily="34" charset="-122"/>
                <a:cs typeface="Heebo" pitchFamily="34" charset="-120"/>
              </a:rPr>
              <a:t>Continuously monitor and update the system based on feedback</a:t>
            </a:r>
            <a:endParaRPr lang="en-US" sz="1671" dirty="0"/>
          </a:p>
        </p:txBody>
      </p:sp>
      <p:pic>
        <p:nvPicPr>
          <p:cNvPr id="13" name="Image 1" descr="preencoded.png"/>
          <p:cNvPicPr>
            <a:picLocks noChangeAspect="1"/>
          </p:cNvPicPr>
          <p:nvPr/>
        </p:nvPicPr>
        <p:blipFill>
          <a:blip r:embed="rId4"/>
          <a:stretch>
            <a:fillRect/>
          </a:stretch>
        </p:blipFill>
        <p:spPr>
          <a:xfrm>
            <a:off x="7581543" y="1392198"/>
            <a:ext cx="4780359" cy="337982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21654" y="2707362"/>
            <a:ext cx="4931093" cy="2814757"/>
          </a:xfrm>
          <a:prstGeom prst="rect">
            <a:avLst/>
          </a:prstGeom>
        </p:spPr>
      </p:pic>
      <p:sp>
        <p:nvSpPr>
          <p:cNvPr id="6" name="Text 1"/>
          <p:cNvSpPr/>
          <p:nvPr/>
        </p:nvSpPr>
        <p:spPr>
          <a:xfrm>
            <a:off x="833199" y="2065496"/>
            <a:ext cx="2777490"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Advantage:</a:t>
            </a:r>
            <a:endParaRPr lang="en-US" sz="2187" dirty="0"/>
          </a:p>
        </p:txBody>
      </p:sp>
      <p:sp>
        <p:nvSpPr>
          <p:cNvPr id="7" name="Text 2"/>
          <p:cNvSpPr/>
          <p:nvPr/>
        </p:nvSpPr>
        <p:spPr>
          <a:xfrm>
            <a:off x="833199" y="2662595"/>
            <a:ext cx="747760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 AI Chatbots in customer service offer 24/7 availability,     quick response times, personalized interactions, and efficient issue resolution</a:t>
            </a:r>
            <a:endParaRPr lang="en-US" sz="1750" dirty="0"/>
          </a:p>
        </p:txBody>
      </p:sp>
      <p:sp>
        <p:nvSpPr>
          <p:cNvPr id="8" name="Text 3"/>
          <p:cNvSpPr/>
          <p:nvPr/>
        </p:nvSpPr>
        <p:spPr>
          <a:xfrm>
            <a:off x="833199" y="3706654"/>
            <a:ext cx="2777490"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Disadvantage:</a:t>
            </a:r>
            <a:endParaRPr lang="en-US" sz="2187" dirty="0"/>
          </a:p>
        </p:txBody>
      </p:sp>
      <p:sp>
        <p:nvSpPr>
          <p:cNvPr id="9" name="Text 4"/>
          <p:cNvSpPr/>
          <p:nvPr/>
        </p:nvSpPr>
        <p:spPr>
          <a:xfrm>
            <a:off x="833199" y="4387096"/>
            <a:ext cx="7477601"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Conversations with virtual companions may lack personalization and contextually relevant interactions, leading to frustrations and diminished user experience. Additionally, excessive reliance on these systems may contribute to social isolation and privacy concerns regarding data collection and usage.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456015"/>
            <a:ext cx="2797373" cy="347186"/>
          </a:xfrm>
          <a:prstGeom prst="rect">
            <a:avLst/>
          </a:prstGeom>
          <a:noFill/>
          <a:ln/>
        </p:spPr>
        <p:txBody>
          <a:bodyPr wrap="none" rtlCol="0" anchor="t"/>
          <a:lstStyle/>
          <a:p>
            <a:pPr marL="0" indent="0">
              <a:lnSpc>
                <a:spcPts val="2734"/>
              </a:lnSpc>
              <a:buNone/>
            </a:pPr>
            <a:r>
              <a:rPr lang="en-US" sz="2187" b="1" dirty="0">
                <a:solidFill>
                  <a:srgbClr val="F2F0F4"/>
                </a:solidFill>
                <a:latin typeface="Montserrat" pitchFamily="34" charset="0"/>
                <a:ea typeface="Montserrat" pitchFamily="34" charset="-122"/>
                <a:cs typeface="Montserrat" pitchFamily="34" charset="-120"/>
              </a:rPr>
              <a:t>Statistical Analysis:</a:t>
            </a:r>
            <a:endParaRPr lang="en-US" sz="2187" dirty="0"/>
          </a:p>
        </p:txBody>
      </p:sp>
      <p:sp>
        <p:nvSpPr>
          <p:cNvPr id="5" name="Shape 2"/>
          <p:cNvSpPr/>
          <p:nvPr/>
        </p:nvSpPr>
        <p:spPr>
          <a:xfrm>
            <a:off x="2037993" y="2421136"/>
            <a:ext cx="499943" cy="499943"/>
          </a:xfrm>
          <a:prstGeom prst="roundRect">
            <a:avLst>
              <a:gd name="adj" fmla="val 20000"/>
            </a:avLst>
          </a:prstGeom>
          <a:noFill/>
          <a:ln w="7620">
            <a:solidFill>
              <a:srgbClr val="552C86"/>
            </a:solidFill>
            <a:prstDash val="solid"/>
          </a:ln>
        </p:spPr>
      </p:sp>
      <p:sp>
        <p:nvSpPr>
          <p:cNvPr id="6" name="Text 3"/>
          <p:cNvSpPr/>
          <p:nvPr/>
        </p:nvSpPr>
        <p:spPr>
          <a:xfrm>
            <a:off x="2227778" y="2462808"/>
            <a:ext cx="120372"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7" name="Text 4"/>
          <p:cNvSpPr/>
          <p:nvPr/>
        </p:nvSpPr>
        <p:spPr>
          <a:xfrm>
            <a:off x="2760107" y="2497455"/>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Data Collection</a:t>
            </a:r>
            <a:endParaRPr lang="en-US" sz="2187" dirty="0"/>
          </a:p>
        </p:txBody>
      </p:sp>
      <p:sp>
        <p:nvSpPr>
          <p:cNvPr id="8" name="Text 5"/>
          <p:cNvSpPr/>
          <p:nvPr/>
        </p:nvSpPr>
        <p:spPr>
          <a:xfrm>
            <a:off x="2760107" y="2977872"/>
            <a:ext cx="4444008"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Comprehensive data was gathered from various reliable sources to ensure the analysis was based on high-quality information.</a:t>
            </a:r>
            <a:endParaRPr lang="en-US" sz="1750" dirty="0"/>
          </a:p>
        </p:txBody>
      </p:sp>
      <p:sp>
        <p:nvSpPr>
          <p:cNvPr id="9" name="Shape 6"/>
          <p:cNvSpPr/>
          <p:nvPr/>
        </p:nvSpPr>
        <p:spPr>
          <a:xfrm>
            <a:off x="7426285" y="2421136"/>
            <a:ext cx="499943" cy="499943"/>
          </a:xfrm>
          <a:prstGeom prst="roundRect">
            <a:avLst>
              <a:gd name="adj" fmla="val 20000"/>
            </a:avLst>
          </a:prstGeom>
          <a:noFill/>
          <a:ln w="7620">
            <a:solidFill>
              <a:srgbClr val="552C86"/>
            </a:solidFill>
            <a:prstDash val="solid"/>
          </a:ln>
        </p:spPr>
      </p:sp>
      <p:sp>
        <p:nvSpPr>
          <p:cNvPr id="10" name="Text 7"/>
          <p:cNvSpPr/>
          <p:nvPr/>
        </p:nvSpPr>
        <p:spPr>
          <a:xfrm>
            <a:off x="7581543" y="2462808"/>
            <a:ext cx="189309"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1" name="Text 8"/>
          <p:cNvSpPr/>
          <p:nvPr/>
        </p:nvSpPr>
        <p:spPr>
          <a:xfrm>
            <a:off x="8148399" y="2497455"/>
            <a:ext cx="351151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Exploratory Data Analysis</a:t>
            </a:r>
            <a:endParaRPr lang="en-US" sz="2187" dirty="0"/>
          </a:p>
        </p:txBody>
      </p:sp>
      <p:sp>
        <p:nvSpPr>
          <p:cNvPr id="12" name="Text 9"/>
          <p:cNvSpPr/>
          <p:nvPr/>
        </p:nvSpPr>
        <p:spPr>
          <a:xfrm>
            <a:off x="8148399" y="2977872"/>
            <a:ext cx="4444008"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data was thoroughly explored to identify patterns, trends, and potential insights that could inform the proposed system.</a:t>
            </a:r>
            <a:endParaRPr lang="en-US" sz="1750" dirty="0"/>
          </a:p>
        </p:txBody>
      </p:sp>
      <p:sp>
        <p:nvSpPr>
          <p:cNvPr id="13" name="Shape 10"/>
          <p:cNvSpPr/>
          <p:nvPr/>
        </p:nvSpPr>
        <p:spPr>
          <a:xfrm>
            <a:off x="2037993" y="4795242"/>
            <a:ext cx="499943" cy="499943"/>
          </a:xfrm>
          <a:prstGeom prst="roundRect">
            <a:avLst>
              <a:gd name="adj" fmla="val 20000"/>
            </a:avLst>
          </a:prstGeom>
          <a:noFill/>
          <a:ln w="7620">
            <a:solidFill>
              <a:srgbClr val="552C86"/>
            </a:solidFill>
            <a:prstDash val="solid"/>
          </a:ln>
        </p:spPr>
      </p:sp>
      <p:sp>
        <p:nvSpPr>
          <p:cNvPr id="14" name="Text 11"/>
          <p:cNvSpPr/>
          <p:nvPr/>
        </p:nvSpPr>
        <p:spPr>
          <a:xfrm>
            <a:off x="2193965" y="4836914"/>
            <a:ext cx="1880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15" name="Text 12"/>
          <p:cNvSpPr/>
          <p:nvPr/>
        </p:nvSpPr>
        <p:spPr>
          <a:xfrm>
            <a:off x="2760107" y="4871561"/>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Hypothesis Testing</a:t>
            </a:r>
            <a:endParaRPr lang="en-US" sz="2187" dirty="0"/>
          </a:p>
        </p:txBody>
      </p:sp>
      <p:sp>
        <p:nvSpPr>
          <p:cNvPr id="16" name="Text 13"/>
          <p:cNvSpPr/>
          <p:nvPr/>
        </p:nvSpPr>
        <p:spPr>
          <a:xfrm>
            <a:off x="2760107" y="5351978"/>
            <a:ext cx="4444008"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Rigorous statistical tests were conducted to validate key assumptions and determine the significance of the findings.</a:t>
            </a:r>
            <a:endParaRPr lang="en-US" sz="1750" dirty="0"/>
          </a:p>
        </p:txBody>
      </p:sp>
      <p:sp>
        <p:nvSpPr>
          <p:cNvPr id="17" name="Shape 14"/>
          <p:cNvSpPr/>
          <p:nvPr/>
        </p:nvSpPr>
        <p:spPr>
          <a:xfrm>
            <a:off x="7426285" y="4795242"/>
            <a:ext cx="499943" cy="499943"/>
          </a:xfrm>
          <a:prstGeom prst="roundRect">
            <a:avLst>
              <a:gd name="adj" fmla="val 20000"/>
            </a:avLst>
          </a:prstGeom>
          <a:noFill/>
          <a:ln w="7620">
            <a:solidFill>
              <a:srgbClr val="552C86"/>
            </a:solidFill>
            <a:prstDash val="solid"/>
          </a:ln>
        </p:spPr>
      </p:sp>
      <p:sp>
        <p:nvSpPr>
          <p:cNvPr id="18" name="Text 15"/>
          <p:cNvSpPr/>
          <p:nvPr/>
        </p:nvSpPr>
        <p:spPr>
          <a:xfrm>
            <a:off x="7566065" y="4836914"/>
            <a:ext cx="220385"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4</a:t>
            </a:r>
            <a:endParaRPr lang="en-US" sz="2624" dirty="0"/>
          </a:p>
        </p:txBody>
      </p:sp>
      <p:sp>
        <p:nvSpPr>
          <p:cNvPr id="19" name="Text 16"/>
          <p:cNvSpPr/>
          <p:nvPr/>
        </p:nvSpPr>
        <p:spPr>
          <a:xfrm>
            <a:off x="8148399" y="4871561"/>
            <a:ext cx="2936796"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Regression Modeling</a:t>
            </a:r>
            <a:endParaRPr lang="en-US" sz="2187" dirty="0"/>
          </a:p>
        </p:txBody>
      </p:sp>
      <p:sp>
        <p:nvSpPr>
          <p:cNvPr id="20" name="Text 17"/>
          <p:cNvSpPr/>
          <p:nvPr/>
        </p:nvSpPr>
        <p:spPr>
          <a:xfrm>
            <a:off x="8148399" y="5351978"/>
            <a:ext cx="4444008"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Advanced regression techniques were utilized to develop predictive models and understand the relationships between variables.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696"/>
          </a:xfrm>
          <a:prstGeom prst="rect">
            <a:avLst/>
          </a:prstGeom>
          <a:solidFill>
            <a:srgbClr val="0D0A2C">
              <a:alpha val="75000"/>
            </a:srgbClr>
          </a:solidFill>
          <a:ln/>
        </p:spPr>
      </p:sp>
      <p:sp>
        <p:nvSpPr>
          <p:cNvPr id="4" name="Text 1"/>
          <p:cNvSpPr/>
          <p:nvPr/>
        </p:nvSpPr>
        <p:spPr>
          <a:xfrm>
            <a:off x="2337554" y="576263"/>
            <a:ext cx="2619732" cy="327422"/>
          </a:xfrm>
          <a:prstGeom prst="rect">
            <a:avLst/>
          </a:prstGeom>
          <a:noFill/>
          <a:ln/>
        </p:spPr>
        <p:txBody>
          <a:bodyPr wrap="none" rtlCol="0" anchor="t"/>
          <a:lstStyle/>
          <a:p>
            <a:pPr marL="0" indent="0">
              <a:lnSpc>
                <a:spcPts val="2579"/>
              </a:lnSpc>
              <a:buNone/>
            </a:pPr>
            <a:r>
              <a:rPr lang="en-US" sz="2063" b="1" dirty="0">
                <a:solidFill>
                  <a:srgbClr val="F2F0F4"/>
                </a:solidFill>
                <a:latin typeface="Montserrat" pitchFamily="34" charset="0"/>
                <a:ea typeface="Montserrat" pitchFamily="34" charset="-122"/>
                <a:cs typeface="Montserrat" pitchFamily="34" charset="-120"/>
              </a:rPr>
              <a:t>Discussion:</a:t>
            </a:r>
            <a:endParaRPr lang="en-US" sz="2063" dirty="0"/>
          </a:p>
        </p:txBody>
      </p:sp>
      <p:sp>
        <p:nvSpPr>
          <p:cNvPr id="5" name="Text 2"/>
          <p:cNvSpPr/>
          <p:nvPr/>
        </p:nvSpPr>
        <p:spPr>
          <a:xfrm>
            <a:off x="2337554" y="1328023"/>
            <a:ext cx="2105382" cy="1257300"/>
          </a:xfrm>
          <a:prstGeom prst="rect">
            <a:avLst/>
          </a:prstGeom>
          <a:noFill/>
          <a:ln/>
        </p:spPr>
        <p:txBody>
          <a:bodyPr wrap="square" rtlCol="0" anchor="t"/>
          <a:lstStyle/>
          <a:p>
            <a:pPr marL="0" indent="0">
              <a:lnSpc>
                <a:spcPts val="3301"/>
              </a:lnSpc>
              <a:buNone/>
            </a:pPr>
            <a:r>
              <a:rPr lang="en-US" sz="2063" dirty="0">
                <a:solidFill>
                  <a:srgbClr val="DCD7E5"/>
                </a:solidFill>
                <a:latin typeface="Heebo" pitchFamily="34" charset="0"/>
                <a:ea typeface="Heebo" pitchFamily="34" charset="-122"/>
                <a:cs typeface="Heebo" pitchFamily="34" charset="-120"/>
              </a:rPr>
              <a:t>Implications of the Proposed System:</a:t>
            </a:r>
            <a:endParaRPr lang="en-US" sz="2063" dirty="0"/>
          </a:p>
        </p:txBody>
      </p:sp>
      <p:sp>
        <p:nvSpPr>
          <p:cNvPr id="6" name="Text 3"/>
          <p:cNvSpPr/>
          <p:nvPr/>
        </p:nvSpPr>
        <p:spPr>
          <a:xfrm>
            <a:off x="2337554" y="2773918"/>
            <a:ext cx="2105382" cy="4693920"/>
          </a:xfrm>
          <a:prstGeom prst="rect">
            <a:avLst/>
          </a:prstGeom>
          <a:noFill/>
          <a:ln/>
        </p:spPr>
        <p:txBody>
          <a:bodyPr wrap="square" rtlCol="0" anchor="t"/>
          <a:lstStyle/>
          <a:p>
            <a:pPr marL="0" indent="0">
              <a:lnSpc>
                <a:spcPts val="2640"/>
              </a:lnSpc>
              <a:buNone/>
            </a:pPr>
            <a:r>
              <a:rPr lang="en-US" sz="1650" dirty="0">
                <a:solidFill>
                  <a:srgbClr val="DCD7E5"/>
                </a:solidFill>
                <a:latin typeface="Heebo" pitchFamily="34" charset="0"/>
                <a:ea typeface="Heebo" pitchFamily="34" charset="-122"/>
                <a:cs typeface="Heebo" pitchFamily="34" charset="-120"/>
              </a:rPr>
              <a:t>The proposed system has significant implications for enhancing the user experience in virtual conversations. By incorporating advanced natural language processing and machine learning algorithms, the system can engage users in more natural and contextual dialogues.</a:t>
            </a:r>
            <a:endParaRPr lang="en-US" sz="1650" dirty="0"/>
          </a:p>
        </p:txBody>
      </p:sp>
      <p:sp>
        <p:nvSpPr>
          <p:cNvPr id="7" name="Text 4"/>
          <p:cNvSpPr/>
          <p:nvPr/>
        </p:nvSpPr>
        <p:spPr>
          <a:xfrm>
            <a:off x="4961811" y="1328023"/>
            <a:ext cx="2105382" cy="838200"/>
          </a:xfrm>
          <a:prstGeom prst="rect">
            <a:avLst/>
          </a:prstGeom>
          <a:noFill/>
          <a:ln/>
        </p:spPr>
        <p:txBody>
          <a:bodyPr wrap="square" rtlCol="0" anchor="t"/>
          <a:lstStyle/>
          <a:p>
            <a:pPr marL="0" indent="0">
              <a:lnSpc>
                <a:spcPts val="3301"/>
              </a:lnSpc>
              <a:buNone/>
            </a:pPr>
            <a:r>
              <a:rPr lang="en-US" sz="2063" dirty="0">
                <a:solidFill>
                  <a:srgbClr val="DCD7E5"/>
                </a:solidFill>
                <a:latin typeface="Heebo" pitchFamily="34" charset="0"/>
                <a:ea typeface="Heebo" pitchFamily="34" charset="-122"/>
                <a:cs typeface="Heebo" pitchFamily="34" charset="-120"/>
              </a:rPr>
              <a:t>Potential Limitations:</a:t>
            </a:r>
            <a:endParaRPr lang="en-US" sz="2063" dirty="0"/>
          </a:p>
        </p:txBody>
      </p:sp>
      <p:sp>
        <p:nvSpPr>
          <p:cNvPr id="8" name="Text 5"/>
          <p:cNvSpPr/>
          <p:nvPr/>
        </p:nvSpPr>
        <p:spPr>
          <a:xfrm>
            <a:off x="4961811" y="2354818"/>
            <a:ext cx="2105382" cy="3688080"/>
          </a:xfrm>
          <a:prstGeom prst="rect">
            <a:avLst/>
          </a:prstGeom>
          <a:noFill/>
          <a:ln/>
        </p:spPr>
        <p:txBody>
          <a:bodyPr wrap="square" rtlCol="0" anchor="t"/>
          <a:lstStyle/>
          <a:p>
            <a:pPr marL="0" indent="0">
              <a:lnSpc>
                <a:spcPts val="2640"/>
              </a:lnSpc>
              <a:buNone/>
            </a:pPr>
            <a:r>
              <a:rPr lang="en-US" sz="1650" dirty="0">
                <a:solidFill>
                  <a:srgbClr val="DCD7E5"/>
                </a:solidFill>
                <a:latin typeface="Heebo" pitchFamily="34" charset="0"/>
                <a:ea typeface="Heebo" pitchFamily="34" charset="-122"/>
                <a:cs typeface="Heebo" pitchFamily="34" charset="-120"/>
              </a:rPr>
              <a:t>While the proposed system demonstrates promising capabilities, it's important to consider potential limitations, such as the challenges in accurately interpreting complex human emotions and nuances in communication.</a:t>
            </a:r>
            <a:endParaRPr lang="en-US" sz="1650" dirty="0"/>
          </a:p>
        </p:txBody>
      </p:sp>
      <p:sp>
        <p:nvSpPr>
          <p:cNvPr id="9" name="Text 6"/>
          <p:cNvSpPr/>
          <p:nvPr/>
        </p:nvSpPr>
        <p:spPr>
          <a:xfrm>
            <a:off x="7586067" y="1328023"/>
            <a:ext cx="2105382" cy="838200"/>
          </a:xfrm>
          <a:prstGeom prst="rect">
            <a:avLst/>
          </a:prstGeom>
          <a:noFill/>
          <a:ln/>
        </p:spPr>
        <p:txBody>
          <a:bodyPr wrap="square" rtlCol="0" anchor="t"/>
          <a:lstStyle/>
          <a:p>
            <a:pPr marL="0" indent="0">
              <a:lnSpc>
                <a:spcPts val="3301"/>
              </a:lnSpc>
              <a:buNone/>
            </a:pPr>
            <a:r>
              <a:rPr lang="en-US" sz="2063" dirty="0">
                <a:solidFill>
                  <a:srgbClr val="DCD7E5"/>
                </a:solidFill>
                <a:latin typeface="Heebo" pitchFamily="34" charset="0"/>
                <a:ea typeface="Heebo" pitchFamily="34" charset="-122"/>
                <a:cs typeface="Heebo" pitchFamily="34" charset="-120"/>
              </a:rPr>
              <a:t>Ethical Considerations:</a:t>
            </a:r>
            <a:endParaRPr lang="en-US" sz="2063" dirty="0"/>
          </a:p>
        </p:txBody>
      </p:sp>
      <p:sp>
        <p:nvSpPr>
          <p:cNvPr id="10" name="Text 7"/>
          <p:cNvSpPr/>
          <p:nvPr/>
        </p:nvSpPr>
        <p:spPr>
          <a:xfrm>
            <a:off x="7586067" y="2354818"/>
            <a:ext cx="2105382" cy="3688080"/>
          </a:xfrm>
          <a:prstGeom prst="rect">
            <a:avLst/>
          </a:prstGeom>
          <a:noFill/>
          <a:ln/>
        </p:spPr>
        <p:txBody>
          <a:bodyPr wrap="square" rtlCol="0" anchor="t"/>
          <a:lstStyle/>
          <a:p>
            <a:pPr marL="0" indent="0">
              <a:lnSpc>
                <a:spcPts val="2640"/>
              </a:lnSpc>
              <a:buNone/>
            </a:pPr>
            <a:r>
              <a:rPr lang="en-US" sz="1650" dirty="0">
                <a:solidFill>
                  <a:srgbClr val="DCD7E5"/>
                </a:solidFill>
                <a:latin typeface="Heebo" pitchFamily="34" charset="0"/>
                <a:ea typeface="Heebo" pitchFamily="34" charset="-122"/>
                <a:cs typeface="Heebo" pitchFamily="34" charset="-120"/>
              </a:rPr>
              <a:t>As with any AI-driven system, there are crucial ethical considerations to address, such as ensuring user privacy, preventing biases, and maintaining transparency in the system's decision-making processes.</a:t>
            </a:r>
            <a:endParaRPr lang="en-US" sz="1650" dirty="0"/>
          </a:p>
        </p:txBody>
      </p:sp>
      <p:sp>
        <p:nvSpPr>
          <p:cNvPr id="11" name="Text 8"/>
          <p:cNvSpPr/>
          <p:nvPr/>
        </p:nvSpPr>
        <p:spPr>
          <a:xfrm>
            <a:off x="10210324" y="1328023"/>
            <a:ext cx="2105382" cy="838200"/>
          </a:xfrm>
          <a:prstGeom prst="rect">
            <a:avLst/>
          </a:prstGeom>
          <a:noFill/>
          <a:ln/>
        </p:spPr>
        <p:txBody>
          <a:bodyPr wrap="square" rtlCol="0" anchor="t"/>
          <a:lstStyle/>
          <a:p>
            <a:pPr marL="0" indent="0">
              <a:lnSpc>
                <a:spcPts val="3301"/>
              </a:lnSpc>
              <a:buNone/>
            </a:pPr>
            <a:r>
              <a:rPr lang="en-US" sz="2063" dirty="0">
                <a:solidFill>
                  <a:srgbClr val="DCD7E5"/>
                </a:solidFill>
                <a:latin typeface="Heebo" pitchFamily="34" charset="0"/>
                <a:ea typeface="Heebo" pitchFamily="34" charset="-122"/>
                <a:cs typeface="Heebo" pitchFamily="34" charset="-120"/>
              </a:rPr>
              <a:t>Future Refinements:</a:t>
            </a:r>
            <a:endParaRPr lang="en-US" sz="2063" dirty="0"/>
          </a:p>
        </p:txBody>
      </p:sp>
      <p:sp>
        <p:nvSpPr>
          <p:cNvPr id="12" name="Text 9"/>
          <p:cNvSpPr/>
          <p:nvPr/>
        </p:nvSpPr>
        <p:spPr>
          <a:xfrm>
            <a:off x="10210324" y="2354818"/>
            <a:ext cx="2105382" cy="4358640"/>
          </a:xfrm>
          <a:prstGeom prst="rect">
            <a:avLst/>
          </a:prstGeom>
          <a:noFill/>
          <a:ln/>
        </p:spPr>
        <p:txBody>
          <a:bodyPr wrap="square" rtlCol="0" anchor="t"/>
          <a:lstStyle/>
          <a:p>
            <a:pPr marL="0" indent="0">
              <a:lnSpc>
                <a:spcPts val="2640"/>
              </a:lnSpc>
              <a:buNone/>
            </a:pPr>
            <a:r>
              <a:rPr lang="en-US" sz="1650" dirty="0">
                <a:solidFill>
                  <a:srgbClr val="DCD7E5"/>
                </a:solidFill>
                <a:latin typeface="Heebo" pitchFamily="34" charset="0"/>
                <a:ea typeface="Heebo" pitchFamily="34" charset="-122"/>
                <a:cs typeface="Heebo" pitchFamily="34" charset="-120"/>
              </a:rPr>
              <a:t>Ongoing research and development will be necessary to further refine the system, incorporating user feedback and addressing emerging challenges to create an even more seamless and engaging virtual companion experience.</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TotalTime>
  <Words>2014</Words>
  <Application>Microsoft Office PowerPoint</Application>
  <PresentationFormat>Custom</PresentationFormat>
  <Paragraphs>137</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Consolas</vt:lpstr>
      <vt:lpstr>Heebo</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venkata nikhil</cp:lastModifiedBy>
  <cp:revision>4</cp:revision>
  <dcterms:created xsi:type="dcterms:W3CDTF">2024-03-31T14:51:15Z</dcterms:created>
  <dcterms:modified xsi:type="dcterms:W3CDTF">2024-04-08T05:49:26Z</dcterms:modified>
</cp:coreProperties>
</file>